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76" r:id="rId2"/>
    <p:sldId id="257" r:id="rId3"/>
    <p:sldId id="271" r:id="rId4"/>
    <p:sldId id="272" r:id="rId5"/>
    <p:sldId id="274" r:id="rId6"/>
    <p:sldId id="260" r:id="rId7"/>
    <p:sldId id="1049" r:id="rId8"/>
    <p:sldId id="1050" r:id="rId9"/>
    <p:sldId id="259" r:id="rId10"/>
    <p:sldId id="1052" r:id="rId11"/>
    <p:sldId id="270" r:id="rId12"/>
    <p:sldId id="1053" r:id="rId13"/>
    <p:sldId id="27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69" autoAdjust="0"/>
    <p:restoredTop sz="94660"/>
  </p:normalViewPr>
  <p:slideViewPr>
    <p:cSldViewPr snapToGrid="0">
      <p:cViewPr varScale="1">
        <p:scale>
          <a:sx n="89" d="100"/>
          <a:sy n="89" d="100"/>
        </p:scale>
        <p:origin x="4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BC1710-5BBF-48FE-887C-90311F59B33B}" type="datetimeFigureOut">
              <a:rPr lang="en-US" smtClean="0"/>
              <a:t>7/4/2024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E42219-2B4E-4F80-A1C6-65B89DCEC2BF}" type="slidenum">
              <a:rPr lang="en-US" smtClean="0"/>
              <a:t>‹#›</a:t>
            </a:fld>
            <a:endParaRPr lang="en-US"/>
          </a:p>
        </p:txBody>
      </p:sp>
    </p:spTree>
    <p:extLst>
      <p:ext uri="{BB962C8B-B14F-4D97-AF65-F5344CB8AC3E}">
        <p14:creationId xmlns:p14="http://schemas.microsoft.com/office/powerpoint/2010/main" val="1329875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02061-CF71-7D0B-F7E4-8CE8E32C06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7CA424A-DD6E-E263-A0C5-A83DE48449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445B55A-DCB5-7FF6-9803-C91D7EEBCB1D}"/>
              </a:ext>
            </a:extLst>
          </p:cNvPr>
          <p:cNvSpPr>
            <a:spLocks noGrp="1"/>
          </p:cNvSpPr>
          <p:nvPr>
            <p:ph type="dt" sz="half" idx="10"/>
          </p:nvPr>
        </p:nvSpPr>
        <p:spPr/>
        <p:txBody>
          <a:bodyPr/>
          <a:lstStyle/>
          <a:p>
            <a:fld id="{EFDC8F24-04CE-4268-9DF2-8F622EFEB2DC}" type="datetimeFigureOut">
              <a:rPr lang="en-US" smtClean="0"/>
              <a:t>7/4/2024</a:t>
            </a:fld>
            <a:endParaRPr lang="en-US"/>
          </a:p>
        </p:txBody>
      </p:sp>
      <p:sp>
        <p:nvSpPr>
          <p:cNvPr id="5" name="Footer Placeholder 4">
            <a:extLst>
              <a:ext uri="{FF2B5EF4-FFF2-40B4-BE49-F238E27FC236}">
                <a16:creationId xmlns:a16="http://schemas.microsoft.com/office/drawing/2014/main" id="{9EE688C8-1D9A-C951-572F-6E418F20FC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5CD673-3AB1-2850-171E-83F185F12A1B}"/>
              </a:ext>
            </a:extLst>
          </p:cNvPr>
          <p:cNvSpPr>
            <a:spLocks noGrp="1"/>
          </p:cNvSpPr>
          <p:nvPr>
            <p:ph type="sldNum" sz="quarter" idx="12"/>
          </p:nvPr>
        </p:nvSpPr>
        <p:spPr/>
        <p:txBody>
          <a:bodyPr/>
          <a:lstStyle/>
          <a:p>
            <a:fld id="{66006591-289D-4659-B2E6-12D0E5A61D53}" type="slidenum">
              <a:rPr lang="en-US" smtClean="0"/>
              <a:t>‹#›</a:t>
            </a:fld>
            <a:endParaRPr lang="en-US"/>
          </a:p>
        </p:txBody>
      </p:sp>
    </p:spTree>
    <p:extLst>
      <p:ext uri="{BB962C8B-B14F-4D97-AF65-F5344CB8AC3E}">
        <p14:creationId xmlns:p14="http://schemas.microsoft.com/office/powerpoint/2010/main" val="3115425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F5903-1A27-5257-851B-DB29678ADC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E0214C-2626-E5CB-77F2-B8751DA940E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A4EBE2-3BE5-9086-EE50-BA7951813731}"/>
              </a:ext>
            </a:extLst>
          </p:cNvPr>
          <p:cNvSpPr>
            <a:spLocks noGrp="1"/>
          </p:cNvSpPr>
          <p:nvPr>
            <p:ph type="dt" sz="half" idx="10"/>
          </p:nvPr>
        </p:nvSpPr>
        <p:spPr/>
        <p:txBody>
          <a:bodyPr/>
          <a:lstStyle/>
          <a:p>
            <a:fld id="{EFDC8F24-04CE-4268-9DF2-8F622EFEB2DC}" type="datetimeFigureOut">
              <a:rPr lang="en-US" smtClean="0"/>
              <a:t>7/4/2024</a:t>
            </a:fld>
            <a:endParaRPr lang="en-US"/>
          </a:p>
        </p:txBody>
      </p:sp>
      <p:sp>
        <p:nvSpPr>
          <p:cNvPr id="5" name="Footer Placeholder 4">
            <a:extLst>
              <a:ext uri="{FF2B5EF4-FFF2-40B4-BE49-F238E27FC236}">
                <a16:creationId xmlns:a16="http://schemas.microsoft.com/office/drawing/2014/main" id="{EEBEE762-79CF-365F-1966-BF72E4DA6D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F8D74-3B9C-909F-27F6-AAD58AB5E3A9}"/>
              </a:ext>
            </a:extLst>
          </p:cNvPr>
          <p:cNvSpPr>
            <a:spLocks noGrp="1"/>
          </p:cNvSpPr>
          <p:nvPr>
            <p:ph type="sldNum" sz="quarter" idx="12"/>
          </p:nvPr>
        </p:nvSpPr>
        <p:spPr/>
        <p:txBody>
          <a:bodyPr/>
          <a:lstStyle/>
          <a:p>
            <a:fld id="{66006591-289D-4659-B2E6-12D0E5A61D53}" type="slidenum">
              <a:rPr lang="en-US" smtClean="0"/>
              <a:t>‹#›</a:t>
            </a:fld>
            <a:endParaRPr lang="en-US"/>
          </a:p>
        </p:txBody>
      </p:sp>
    </p:spTree>
    <p:extLst>
      <p:ext uri="{BB962C8B-B14F-4D97-AF65-F5344CB8AC3E}">
        <p14:creationId xmlns:p14="http://schemas.microsoft.com/office/powerpoint/2010/main" val="2393286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358596-7460-BA66-6ECC-C7BDB89D7C3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CB6D77-1C71-2869-6232-B1A4D9D9B3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2E2083-E96A-3E06-213E-DAFFE4615DFC}"/>
              </a:ext>
            </a:extLst>
          </p:cNvPr>
          <p:cNvSpPr>
            <a:spLocks noGrp="1"/>
          </p:cNvSpPr>
          <p:nvPr>
            <p:ph type="dt" sz="half" idx="10"/>
          </p:nvPr>
        </p:nvSpPr>
        <p:spPr/>
        <p:txBody>
          <a:bodyPr/>
          <a:lstStyle/>
          <a:p>
            <a:fld id="{EFDC8F24-04CE-4268-9DF2-8F622EFEB2DC}" type="datetimeFigureOut">
              <a:rPr lang="en-US" smtClean="0"/>
              <a:t>7/4/2024</a:t>
            </a:fld>
            <a:endParaRPr lang="en-US"/>
          </a:p>
        </p:txBody>
      </p:sp>
      <p:sp>
        <p:nvSpPr>
          <p:cNvPr id="5" name="Footer Placeholder 4">
            <a:extLst>
              <a:ext uri="{FF2B5EF4-FFF2-40B4-BE49-F238E27FC236}">
                <a16:creationId xmlns:a16="http://schemas.microsoft.com/office/drawing/2014/main" id="{5848033A-5D4D-27EC-C49D-789CC5A07C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E0C1CA-C388-5940-5306-2DEF4CEE008A}"/>
              </a:ext>
            </a:extLst>
          </p:cNvPr>
          <p:cNvSpPr>
            <a:spLocks noGrp="1"/>
          </p:cNvSpPr>
          <p:nvPr>
            <p:ph type="sldNum" sz="quarter" idx="12"/>
          </p:nvPr>
        </p:nvSpPr>
        <p:spPr/>
        <p:txBody>
          <a:bodyPr/>
          <a:lstStyle/>
          <a:p>
            <a:fld id="{66006591-289D-4659-B2E6-12D0E5A61D53}" type="slidenum">
              <a:rPr lang="en-US" smtClean="0"/>
              <a:t>‹#›</a:t>
            </a:fld>
            <a:endParaRPr lang="en-US"/>
          </a:p>
        </p:txBody>
      </p:sp>
    </p:spTree>
    <p:extLst>
      <p:ext uri="{BB962C8B-B14F-4D97-AF65-F5344CB8AC3E}">
        <p14:creationId xmlns:p14="http://schemas.microsoft.com/office/powerpoint/2010/main" val="4167132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A6DB9-4838-A99F-E366-2CAE6193A3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A3AA42-922F-573F-DC83-3D8E3A2198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CD07DE-5810-D9C5-ABEA-4D47C3E5FCE3}"/>
              </a:ext>
            </a:extLst>
          </p:cNvPr>
          <p:cNvSpPr>
            <a:spLocks noGrp="1"/>
          </p:cNvSpPr>
          <p:nvPr>
            <p:ph type="dt" sz="half" idx="10"/>
          </p:nvPr>
        </p:nvSpPr>
        <p:spPr/>
        <p:txBody>
          <a:bodyPr/>
          <a:lstStyle/>
          <a:p>
            <a:fld id="{EFDC8F24-04CE-4268-9DF2-8F622EFEB2DC}" type="datetimeFigureOut">
              <a:rPr lang="en-US" smtClean="0"/>
              <a:t>7/4/2024</a:t>
            </a:fld>
            <a:endParaRPr lang="en-US"/>
          </a:p>
        </p:txBody>
      </p:sp>
      <p:sp>
        <p:nvSpPr>
          <p:cNvPr id="5" name="Footer Placeholder 4">
            <a:extLst>
              <a:ext uri="{FF2B5EF4-FFF2-40B4-BE49-F238E27FC236}">
                <a16:creationId xmlns:a16="http://schemas.microsoft.com/office/drawing/2014/main" id="{D5CB3160-764A-5C23-2402-64B11D36AC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04A2E6-7603-6D07-08E7-9A14F6C13D30}"/>
              </a:ext>
            </a:extLst>
          </p:cNvPr>
          <p:cNvSpPr>
            <a:spLocks noGrp="1"/>
          </p:cNvSpPr>
          <p:nvPr>
            <p:ph type="sldNum" sz="quarter" idx="12"/>
          </p:nvPr>
        </p:nvSpPr>
        <p:spPr/>
        <p:txBody>
          <a:bodyPr/>
          <a:lstStyle/>
          <a:p>
            <a:fld id="{66006591-289D-4659-B2E6-12D0E5A61D53}" type="slidenum">
              <a:rPr lang="en-US" smtClean="0"/>
              <a:t>‹#›</a:t>
            </a:fld>
            <a:endParaRPr lang="en-US"/>
          </a:p>
        </p:txBody>
      </p:sp>
    </p:spTree>
    <p:extLst>
      <p:ext uri="{BB962C8B-B14F-4D97-AF65-F5344CB8AC3E}">
        <p14:creationId xmlns:p14="http://schemas.microsoft.com/office/powerpoint/2010/main" val="3547194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E29FB-A456-0D52-534F-5CFDCC80E3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6A876CE-7860-803D-6312-051EFF35E3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ACBDA5-C73F-2996-A585-45A71F9454BF}"/>
              </a:ext>
            </a:extLst>
          </p:cNvPr>
          <p:cNvSpPr>
            <a:spLocks noGrp="1"/>
          </p:cNvSpPr>
          <p:nvPr>
            <p:ph type="dt" sz="half" idx="10"/>
          </p:nvPr>
        </p:nvSpPr>
        <p:spPr/>
        <p:txBody>
          <a:bodyPr/>
          <a:lstStyle/>
          <a:p>
            <a:fld id="{EFDC8F24-04CE-4268-9DF2-8F622EFEB2DC}" type="datetimeFigureOut">
              <a:rPr lang="en-US" smtClean="0"/>
              <a:t>7/4/2024</a:t>
            </a:fld>
            <a:endParaRPr lang="en-US"/>
          </a:p>
        </p:txBody>
      </p:sp>
      <p:sp>
        <p:nvSpPr>
          <p:cNvPr id="5" name="Footer Placeholder 4">
            <a:extLst>
              <a:ext uri="{FF2B5EF4-FFF2-40B4-BE49-F238E27FC236}">
                <a16:creationId xmlns:a16="http://schemas.microsoft.com/office/drawing/2014/main" id="{0261FFE0-C59D-79BD-F75E-E8C5F97C85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CBB18B-9A56-0834-59A6-07404F77369D}"/>
              </a:ext>
            </a:extLst>
          </p:cNvPr>
          <p:cNvSpPr>
            <a:spLocks noGrp="1"/>
          </p:cNvSpPr>
          <p:nvPr>
            <p:ph type="sldNum" sz="quarter" idx="12"/>
          </p:nvPr>
        </p:nvSpPr>
        <p:spPr/>
        <p:txBody>
          <a:bodyPr/>
          <a:lstStyle/>
          <a:p>
            <a:fld id="{66006591-289D-4659-B2E6-12D0E5A61D53}" type="slidenum">
              <a:rPr lang="en-US" smtClean="0"/>
              <a:t>‹#›</a:t>
            </a:fld>
            <a:endParaRPr lang="en-US"/>
          </a:p>
        </p:txBody>
      </p:sp>
    </p:spTree>
    <p:extLst>
      <p:ext uri="{BB962C8B-B14F-4D97-AF65-F5344CB8AC3E}">
        <p14:creationId xmlns:p14="http://schemas.microsoft.com/office/powerpoint/2010/main" val="434528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49C7-D4F9-5BDA-9A58-040EA26965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EFB257-434A-8AFB-5FA9-5BD39D6C79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F43429-4AA6-CEE6-433A-A94BDF4C7D0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F815DE-C3EA-2839-DEF4-1BE6FCBF2641}"/>
              </a:ext>
            </a:extLst>
          </p:cNvPr>
          <p:cNvSpPr>
            <a:spLocks noGrp="1"/>
          </p:cNvSpPr>
          <p:nvPr>
            <p:ph type="dt" sz="half" idx="10"/>
          </p:nvPr>
        </p:nvSpPr>
        <p:spPr/>
        <p:txBody>
          <a:bodyPr/>
          <a:lstStyle/>
          <a:p>
            <a:fld id="{EFDC8F24-04CE-4268-9DF2-8F622EFEB2DC}" type="datetimeFigureOut">
              <a:rPr lang="en-US" smtClean="0"/>
              <a:t>7/4/2024</a:t>
            </a:fld>
            <a:endParaRPr lang="en-US"/>
          </a:p>
        </p:txBody>
      </p:sp>
      <p:sp>
        <p:nvSpPr>
          <p:cNvPr id="6" name="Footer Placeholder 5">
            <a:extLst>
              <a:ext uri="{FF2B5EF4-FFF2-40B4-BE49-F238E27FC236}">
                <a16:creationId xmlns:a16="http://schemas.microsoft.com/office/drawing/2014/main" id="{11EAD931-551D-5D59-1D89-8D140B5FBB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698CF0-61D3-1C6C-AA60-613AE4198F1F}"/>
              </a:ext>
            </a:extLst>
          </p:cNvPr>
          <p:cNvSpPr>
            <a:spLocks noGrp="1"/>
          </p:cNvSpPr>
          <p:nvPr>
            <p:ph type="sldNum" sz="quarter" idx="12"/>
          </p:nvPr>
        </p:nvSpPr>
        <p:spPr/>
        <p:txBody>
          <a:bodyPr/>
          <a:lstStyle/>
          <a:p>
            <a:fld id="{66006591-289D-4659-B2E6-12D0E5A61D53}" type="slidenum">
              <a:rPr lang="en-US" smtClean="0"/>
              <a:t>‹#›</a:t>
            </a:fld>
            <a:endParaRPr lang="en-US"/>
          </a:p>
        </p:txBody>
      </p:sp>
    </p:spTree>
    <p:extLst>
      <p:ext uri="{BB962C8B-B14F-4D97-AF65-F5344CB8AC3E}">
        <p14:creationId xmlns:p14="http://schemas.microsoft.com/office/powerpoint/2010/main" val="1614126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D1CC-60F2-D377-0E8F-258ADE9EAEC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51D4B6E-6FF2-7C14-6F75-3BB4FA9EB4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F2CB9A-B2F0-7EE4-A44F-C0D46F7890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05B997-8976-5685-FACE-D1F23F03F9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39F503-52CF-A200-D31C-AE6F78ABB54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6E1AE6-9D33-9284-3A5F-C048A63378FC}"/>
              </a:ext>
            </a:extLst>
          </p:cNvPr>
          <p:cNvSpPr>
            <a:spLocks noGrp="1"/>
          </p:cNvSpPr>
          <p:nvPr>
            <p:ph type="dt" sz="half" idx="10"/>
          </p:nvPr>
        </p:nvSpPr>
        <p:spPr/>
        <p:txBody>
          <a:bodyPr/>
          <a:lstStyle/>
          <a:p>
            <a:fld id="{EFDC8F24-04CE-4268-9DF2-8F622EFEB2DC}" type="datetimeFigureOut">
              <a:rPr lang="en-US" smtClean="0"/>
              <a:t>7/4/2024</a:t>
            </a:fld>
            <a:endParaRPr lang="en-US"/>
          </a:p>
        </p:txBody>
      </p:sp>
      <p:sp>
        <p:nvSpPr>
          <p:cNvPr id="8" name="Footer Placeholder 7">
            <a:extLst>
              <a:ext uri="{FF2B5EF4-FFF2-40B4-BE49-F238E27FC236}">
                <a16:creationId xmlns:a16="http://schemas.microsoft.com/office/drawing/2014/main" id="{9CDCFEBB-47A0-B731-26ED-B3418D75E4E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46B295-68B1-B230-2398-42B166F4BFFB}"/>
              </a:ext>
            </a:extLst>
          </p:cNvPr>
          <p:cNvSpPr>
            <a:spLocks noGrp="1"/>
          </p:cNvSpPr>
          <p:nvPr>
            <p:ph type="sldNum" sz="quarter" idx="12"/>
          </p:nvPr>
        </p:nvSpPr>
        <p:spPr/>
        <p:txBody>
          <a:bodyPr/>
          <a:lstStyle/>
          <a:p>
            <a:fld id="{66006591-289D-4659-B2E6-12D0E5A61D53}" type="slidenum">
              <a:rPr lang="en-US" smtClean="0"/>
              <a:t>‹#›</a:t>
            </a:fld>
            <a:endParaRPr lang="en-US"/>
          </a:p>
        </p:txBody>
      </p:sp>
    </p:spTree>
    <p:extLst>
      <p:ext uri="{BB962C8B-B14F-4D97-AF65-F5344CB8AC3E}">
        <p14:creationId xmlns:p14="http://schemas.microsoft.com/office/powerpoint/2010/main" val="2422093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A3B06-3CD7-D147-3C13-E57833FBE5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3BF3A5-EBE8-BDD7-0806-210B5E7425BA}"/>
              </a:ext>
            </a:extLst>
          </p:cNvPr>
          <p:cNvSpPr>
            <a:spLocks noGrp="1"/>
          </p:cNvSpPr>
          <p:nvPr>
            <p:ph type="dt" sz="half" idx="10"/>
          </p:nvPr>
        </p:nvSpPr>
        <p:spPr/>
        <p:txBody>
          <a:bodyPr/>
          <a:lstStyle/>
          <a:p>
            <a:fld id="{EFDC8F24-04CE-4268-9DF2-8F622EFEB2DC}" type="datetimeFigureOut">
              <a:rPr lang="en-US" smtClean="0"/>
              <a:t>7/4/2024</a:t>
            </a:fld>
            <a:endParaRPr lang="en-US"/>
          </a:p>
        </p:txBody>
      </p:sp>
      <p:sp>
        <p:nvSpPr>
          <p:cNvPr id="4" name="Footer Placeholder 3">
            <a:extLst>
              <a:ext uri="{FF2B5EF4-FFF2-40B4-BE49-F238E27FC236}">
                <a16:creationId xmlns:a16="http://schemas.microsoft.com/office/drawing/2014/main" id="{8822778B-EEC8-78DC-AB15-D533F3F86F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7C16D5E-D4CF-E894-8E9A-9383D962EE6D}"/>
              </a:ext>
            </a:extLst>
          </p:cNvPr>
          <p:cNvSpPr>
            <a:spLocks noGrp="1"/>
          </p:cNvSpPr>
          <p:nvPr>
            <p:ph type="sldNum" sz="quarter" idx="12"/>
          </p:nvPr>
        </p:nvSpPr>
        <p:spPr/>
        <p:txBody>
          <a:bodyPr/>
          <a:lstStyle/>
          <a:p>
            <a:fld id="{66006591-289D-4659-B2E6-12D0E5A61D53}" type="slidenum">
              <a:rPr lang="en-US" smtClean="0"/>
              <a:t>‹#›</a:t>
            </a:fld>
            <a:endParaRPr lang="en-US"/>
          </a:p>
        </p:txBody>
      </p:sp>
    </p:spTree>
    <p:extLst>
      <p:ext uri="{BB962C8B-B14F-4D97-AF65-F5344CB8AC3E}">
        <p14:creationId xmlns:p14="http://schemas.microsoft.com/office/powerpoint/2010/main" val="4017700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1B6EAA-894B-6C52-A440-80EE7F2A4ADF}"/>
              </a:ext>
            </a:extLst>
          </p:cNvPr>
          <p:cNvSpPr>
            <a:spLocks noGrp="1"/>
          </p:cNvSpPr>
          <p:nvPr>
            <p:ph type="dt" sz="half" idx="10"/>
          </p:nvPr>
        </p:nvSpPr>
        <p:spPr/>
        <p:txBody>
          <a:bodyPr/>
          <a:lstStyle/>
          <a:p>
            <a:fld id="{EFDC8F24-04CE-4268-9DF2-8F622EFEB2DC}" type="datetimeFigureOut">
              <a:rPr lang="en-US" smtClean="0"/>
              <a:t>7/4/2024</a:t>
            </a:fld>
            <a:endParaRPr lang="en-US"/>
          </a:p>
        </p:txBody>
      </p:sp>
      <p:sp>
        <p:nvSpPr>
          <p:cNvPr id="3" name="Footer Placeholder 2">
            <a:extLst>
              <a:ext uri="{FF2B5EF4-FFF2-40B4-BE49-F238E27FC236}">
                <a16:creationId xmlns:a16="http://schemas.microsoft.com/office/drawing/2014/main" id="{1674E33B-C280-5F85-1C09-65D5FC35DE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30906A1-3B4A-1488-78F4-BB419529094C}"/>
              </a:ext>
            </a:extLst>
          </p:cNvPr>
          <p:cNvSpPr>
            <a:spLocks noGrp="1"/>
          </p:cNvSpPr>
          <p:nvPr>
            <p:ph type="sldNum" sz="quarter" idx="12"/>
          </p:nvPr>
        </p:nvSpPr>
        <p:spPr/>
        <p:txBody>
          <a:bodyPr/>
          <a:lstStyle/>
          <a:p>
            <a:fld id="{66006591-289D-4659-B2E6-12D0E5A61D53}" type="slidenum">
              <a:rPr lang="en-US" smtClean="0"/>
              <a:t>‹#›</a:t>
            </a:fld>
            <a:endParaRPr lang="en-US"/>
          </a:p>
        </p:txBody>
      </p:sp>
    </p:spTree>
    <p:extLst>
      <p:ext uri="{BB962C8B-B14F-4D97-AF65-F5344CB8AC3E}">
        <p14:creationId xmlns:p14="http://schemas.microsoft.com/office/powerpoint/2010/main" val="29290725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3139F-DB54-4A31-58BC-517334474E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E96609-D20B-F716-443A-D9CCBBF26F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E36F3A-9BEB-5920-728B-1BB966AD20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372864-C581-454E-14D7-10C3D89F6D48}"/>
              </a:ext>
            </a:extLst>
          </p:cNvPr>
          <p:cNvSpPr>
            <a:spLocks noGrp="1"/>
          </p:cNvSpPr>
          <p:nvPr>
            <p:ph type="dt" sz="half" idx="10"/>
          </p:nvPr>
        </p:nvSpPr>
        <p:spPr/>
        <p:txBody>
          <a:bodyPr/>
          <a:lstStyle/>
          <a:p>
            <a:fld id="{EFDC8F24-04CE-4268-9DF2-8F622EFEB2DC}" type="datetimeFigureOut">
              <a:rPr lang="en-US" smtClean="0"/>
              <a:t>7/4/2024</a:t>
            </a:fld>
            <a:endParaRPr lang="en-US"/>
          </a:p>
        </p:txBody>
      </p:sp>
      <p:sp>
        <p:nvSpPr>
          <p:cNvPr id="6" name="Footer Placeholder 5">
            <a:extLst>
              <a:ext uri="{FF2B5EF4-FFF2-40B4-BE49-F238E27FC236}">
                <a16:creationId xmlns:a16="http://schemas.microsoft.com/office/drawing/2014/main" id="{E8C30ED5-CCF8-710E-4213-597E6E9996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577671-54EE-84AF-0E2C-49EECEA65927}"/>
              </a:ext>
            </a:extLst>
          </p:cNvPr>
          <p:cNvSpPr>
            <a:spLocks noGrp="1"/>
          </p:cNvSpPr>
          <p:nvPr>
            <p:ph type="sldNum" sz="quarter" idx="12"/>
          </p:nvPr>
        </p:nvSpPr>
        <p:spPr/>
        <p:txBody>
          <a:bodyPr/>
          <a:lstStyle/>
          <a:p>
            <a:fld id="{66006591-289D-4659-B2E6-12D0E5A61D53}" type="slidenum">
              <a:rPr lang="en-US" smtClean="0"/>
              <a:t>‹#›</a:t>
            </a:fld>
            <a:endParaRPr lang="en-US"/>
          </a:p>
        </p:txBody>
      </p:sp>
    </p:spTree>
    <p:extLst>
      <p:ext uri="{BB962C8B-B14F-4D97-AF65-F5344CB8AC3E}">
        <p14:creationId xmlns:p14="http://schemas.microsoft.com/office/powerpoint/2010/main" val="1906788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F9772-E317-93BE-1AB1-BEEDEC3DCE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3E38BE9-E377-BFC0-E3DD-48B82DA4AE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81AE3EE-BA8F-D7C8-CDA5-A1B6FD5D0D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AE4532-C635-8101-5A9E-FB58BC0B9A84}"/>
              </a:ext>
            </a:extLst>
          </p:cNvPr>
          <p:cNvSpPr>
            <a:spLocks noGrp="1"/>
          </p:cNvSpPr>
          <p:nvPr>
            <p:ph type="dt" sz="half" idx="10"/>
          </p:nvPr>
        </p:nvSpPr>
        <p:spPr/>
        <p:txBody>
          <a:bodyPr/>
          <a:lstStyle/>
          <a:p>
            <a:fld id="{EFDC8F24-04CE-4268-9DF2-8F622EFEB2DC}" type="datetimeFigureOut">
              <a:rPr lang="en-US" smtClean="0"/>
              <a:t>7/4/2024</a:t>
            </a:fld>
            <a:endParaRPr lang="en-US"/>
          </a:p>
        </p:txBody>
      </p:sp>
      <p:sp>
        <p:nvSpPr>
          <p:cNvPr id="6" name="Footer Placeholder 5">
            <a:extLst>
              <a:ext uri="{FF2B5EF4-FFF2-40B4-BE49-F238E27FC236}">
                <a16:creationId xmlns:a16="http://schemas.microsoft.com/office/drawing/2014/main" id="{2B56A479-28F3-E88D-E136-58DD8FF219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3C7EDA-1F6B-05CA-B0BA-CBD9B8F2F76A}"/>
              </a:ext>
            </a:extLst>
          </p:cNvPr>
          <p:cNvSpPr>
            <a:spLocks noGrp="1"/>
          </p:cNvSpPr>
          <p:nvPr>
            <p:ph type="sldNum" sz="quarter" idx="12"/>
          </p:nvPr>
        </p:nvSpPr>
        <p:spPr/>
        <p:txBody>
          <a:bodyPr/>
          <a:lstStyle/>
          <a:p>
            <a:fld id="{66006591-289D-4659-B2E6-12D0E5A61D53}" type="slidenum">
              <a:rPr lang="en-US" smtClean="0"/>
              <a:t>‹#›</a:t>
            </a:fld>
            <a:endParaRPr lang="en-US"/>
          </a:p>
        </p:txBody>
      </p:sp>
    </p:spTree>
    <p:extLst>
      <p:ext uri="{BB962C8B-B14F-4D97-AF65-F5344CB8AC3E}">
        <p14:creationId xmlns:p14="http://schemas.microsoft.com/office/powerpoint/2010/main" val="4021081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287569-8DD4-A8A1-CDBD-F1BA1E882D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227F9B7-8025-4951-23D8-EF24DC7FDE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FF7517-DE2A-174C-F569-53714D080C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DC8F24-04CE-4268-9DF2-8F622EFEB2DC}" type="datetimeFigureOut">
              <a:rPr lang="en-US" smtClean="0"/>
              <a:t>7/4/2024</a:t>
            </a:fld>
            <a:endParaRPr lang="en-US"/>
          </a:p>
        </p:txBody>
      </p:sp>
      <p:sp>
        <p:nvSpPr>
          <p:cNvPr id="5" name="Footer Placeholder 4">
            <a:extLst>
              <a:ext uri="{FF2B5EF4-FFF2-40B4-BE49-F238E27FC236}">
                <a16:creationId xmlns:a16="http://schemas.microsoft.com/office/drawing/2014/main" id="{B45D4386-EF80-A33E-C304-8F96B07156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730F3B7-F5A7-1529-81C8-D5A015D9D4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006591-289D-4659-B2E6-12D0E5A61D53}" type="slidenum">
              <a:rPr lang="en-US" smtClean="0"/>
              <a:t>‹#›</a:t>
            </a:fld>
            <a:endParaRPr lang="en-US"/>
          </a:p>
        </p:txBody>
      </p:sp>
    </p:spTree>
    <p:extLst>
      <p:ext uri="{BB962C8B-B14F-4D97-AF65-F5344CB8AC3E}">
        <p14:creationId xmlns:p14="http://schemas.microsoft.com/office/powerpoint/2010/main" val="12826791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FDB992-6EF9-0B90-14D4-608C7FFA4615}"/>
              </a:ext>
            </a:extLst>
          </p:cNvPr>
          <p:cNvPicPr>
            <a:picLocks noChangeAspect="1"/>
          </p:cNvPicPr>
          <p:nvPr/>
        </p:nvPicPr>
        <p:blipFill rotWithShape="1">
          <a:blip r:embed="rId2">
            <a:extLst>
              <a:ext uri="{28A0092B-C50C-407E-A947-70E740481C1C}">
                <a14:useLocalDpi xmlns:a14="http://schemas.microsoft.com/office/drawing/2010/main" val="0"/>
              </a:ext>
            </a:extLst>
          </a:blip>
          <a:srcRect t="7834" b="7834"/>
          <a:stretch/>
        </p:blipFill>
        <p:spPr>
          <a:xfrm>
            <a:off x="0" y="0"/>
            <a:ext cx="12192000" cy="6858000"/>
          </a:xfrm>
          <a:prstGeom prst="rect">
            <a:avLst/>
          </a:prstGeom>
        </p:spPr>
      </p:pic>
      <p:sp>
        <p:nvSpPr>
          <p:cNvPr id="3" name="TextBox 2">
            <a:extLst>
              <a:ext uri="{FF2B5EF4-FFF2-40B4-BE49-F238E27FC236}">
                <a16:creationId xmlns:a16="http://schemas.microsoft.com/office/drawing/2014/main" id="{CE3D9BC1-E597-5940-215E-76B0E176E2CB}"/>
              </a:ext>
            </a:extLst>
          </p:cNvPr>
          <p:cNvSpPr txBox="1"/>
          <p:nvPr/>
        </p:nvSpPr>
        <p:spPr>
          <a:xfrm>
            <a:off x="482957" y="710803"/>
            <a:ext cx="6471516" cy="954107"/>
          </a:xfrm>
          <a:prstGeom prst="rect">
            <a:avLst/>
          </a:prstGeom>
          <a:noFill/>
        </p:spPr>
        <p:txBody>
          <a:bodyPr wrap="square">
            <a:spAutoFit/>
          </a:bodyPr>
          <a:lstStyle/>
          <a:p>
            <a:r>
              <a:rPr lang="en-US" sz="2800" b="1" dirty="0">
                <a:solidFill>
                  <a:schemeClr val="bg1"/>
                </a:solidFill>
                <a:latin typeface="Lora" pitchFamily="2" charset="0"/>
              </a:rPr>
              <a:t>The Root Cause &amp; Prediction of Heart Attack Using ML Algorithms</a:t>
            </a:r>
          </a:p>
        </p:txBody>
      </p:sp>
    </p:spTree>
    <p:extLst>
      <p:ext uri="{BB962C8B-B14F-4D97-AF65-F5344CB8AC3E}">
        <p14:creationId xmlns:p14="http://schemas.microsoft.com/office/powerpoint/2010/main" val="16425805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ree photo view of anatomic heart model for educational purpose with stethoscope">
            <a:extLst>
              <a:ext uri="{FF2B5EF4-FFF2-40B4-BE49-F238E27FC236}">
                <a16:creationId xmlns:a16="http://schemas.microsoft.com/office/drawing/2014/main" id="{A99B9D93-AB06-4009-82E4-A7E90FCB8033}"/>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0"/>
            <a:ext cx="4568348"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3F5F9432-AB26-980C-DB17-DE2516FBE6E2}"/>
              </a:ext>
            </a:extLst>
          </p:cNvPr>
          <p:cNvGrpSpPr/>
          <p:nvPr/>
        </p:nvGrpSpPr>
        <p:grpSpPr>
          <a:xfrm>
            <a:off x="5190012" y="543054"/>
            <a:ext cx="5925027" cy="6735794"/>
            <a:chOff x="6284985" y="652912"/>
            <a:chExt cx="4851877" cy="6735794"/>
          </a:xfrm>
        </p:grpSpPr>
        <p:sp>
          <p:nvSpPr>
            <p:cNvPr id="4" name="TextBox 3">
              <a:extLst>
                <a:ext uri="{FF2B5EF4-FFF2-40B4-BE49-F238E27FC236}">
                  <a16:creationId xmlns:a16="http://schemas.microsoft.com/office/drawing/2014/main" id="{6DDA6DD9-FCFC-5FA7-494C-742F4CC6EDCB}"/>
                </a:ext>
              </a:extLst>
            </p:cNvPr>
            <p:cNvSpPr txBox="1"/>
            <p:nvPr/>
          </p:nvSpPr>
          <p:spPr>
            <a:xfrm>
              <a:off x="6426749" y="1318967"/>
              <a:ext cx="4568348" cy="6069739"/>
            </a:xfrm>
            <a:prstGeom prst="rect">
              <a:avLst/>
            </a:prstGeom>
            <a:noFill/>
          </p:spPr>
          <p:txBody>
            <a:bodyPr wrap="square">
              <a:spAutoFit/>
            </a:bodyPr>
            <a:lstStyle/>
            <a:p>
              <a:pPr marL="342900" lvl="0" indent="-342900" algn="just">
                <a:lnSpc>
                  <a:spcPct val="150000"/>
                </a:lnSpc>
                <a:spcAft>
                  <a:spcPts val="800"/>
                </a:spcAft>
                <a:buFont typeface="Wingdings" panose="05000000000000000000" pitchFamily="2" charset="2"/>
                <a:buChar char="§"/>
              </a:pPr>
              <a:r>
                <a:rPr lang="en-GB" sz="1500" dirty="0">
                  <a:effectLst/>
                  <a:latin typeface="Lora" pitchFamily="2" charset="0"/>
                  <a:ea typeface="Calibri" panose="020F0502020204030204" pitchFamily="34" charset="0"/>
                  <a:cs typeface="Times New Roman" panose="02020603050405020304" pitchFamily="18" charset="0"/>
                </a:rPr>
                <a:t>The AdaBoost Classifier model performed the best in terms of accuracy score (90.16%) among the models tested, followed by the Gaussian Naive Bayes model (85%).</a:t>
              </a:r>
            </a:p>
            <a:p>
              <a:pPr marL="342900" lvl="0" indent="-342900" algn="just">
                <a:lnSpc>
                  <a:spcPct val="150000"/>
                </a:lnSpc>
                <a:spcAft>
                  <a:spcPts val="800"/>
                </a:spcAft>
                <a:buFont typeface="Wingdings" panose="05000000000000000000" pitchFamily="2" charset="2"/>
                <a:buChar char="§"/>
              </a:pPr>
              <a:r>
                <a:rPr lang="en-GB" sz="1500" dirty="0">
                  <a:effectLst/>
                  <a:latin typeface="Lora" pitchFamily="2" charset="0"/>
                  <a:ea typeface="Calibri" panose="020F0502020204030204" pitchFamily="34" charset="0"/>
                </a:rPr>
                <a:t>The performance of the models was evaluated using various metrics such as accuracy, precision, recall, and F1 score. The AdaBoost Classifier model had the highest precision and recall scores, indicating that it was able to correctly identify both positive and negative cases of heart disease.</a:t>
              </a:r>
              <a:endParaRPr lang="en-GB" sz="1500" dirty="0">
                <a:latin typeface="Lora" pitchFamily="2"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Wingdings" panose="05000000000000000000" pitchFamily="2" charset="2"/>
                <a:buChar char="§"/>
              </a:pPr>
              <a:r>
                <a:rPr lang="en-GB" sz="1500" dirty="0">
                  <a:effectLst/>
                  <a:latin typeface="Lora" pitchFamily="2" charset="0"/>
                  <a:ea typeface="Calibri" panose="020F0502020204030204" pitchFamily="34" charset="0"/>
                </a:rPr>
                <a:t>In general, the analysis and </a:t>
              </a:r>
              <a:r>
                <a:rPr lang="en-GB" sz="1500" dirty="0" err="1">
                  <a:effectLst/>
                  <a:latin typeface="Lora" pitchFamily="2" charset="0"/>
                  <a:ea typeface="Calibri" panose="020F0502020204030204" pitchFamily="34" charset="0"/>
                </a:rPr>
                <a:t>modeling</a:t>
              </a:r>
              <a:r>
                <a:rPr lang="en-GB" sz="1500" dirty="0">
                  <a:effectLst/>
                  <a:latin typeface="Lora" pitchFamily="2" charset="0"/>
                  <a:ea typeface="Calibri" panose="020F0502020204030204" pitchFamily="34" charset="0"/>
                </a:rPr>
                <a:t> done on this dataset can be used to develop a predictive model for heart disease, which can be helpful in early diagnosis and treatment of the condition</a:t>
              </a:r>
              <a:endParaRPr lang="en-GB" sz="1500" dirty="0">
                <a:effectLst/>
                <a:latin typeface="Lora" pitchFamily="2" charset="0"/>
                <a:ea typeface="Calibri" panose="020F0502020204030204" pitchFamily="34" charset="0"/>
                <a:cs typeface="Times New Roman" panose="02020603050405020304" pitchFamily="18" charset="0"/>
              </a:endParaRPr>
            </a:p>
            <a:p>
              <a:pPr marL="0" indent="0">
                <a:buNone/>
              </a:pPr>
              <a:endParaRPr lang="en-IN" sz="1600" dirty="0">
                <a:effectLst/>
                <a:latin typeface="Lora" pitchFamily="2" charset="0"/>
                <a:ea typeface="Calibri" panose="020F0502020204030204" pitchFamily="34" charset="0"/>
                <a:cs typeface="Times New Roman" panose="02020603050405020304" pitchFamily="18" charset="0"/>
              </a:endParaRPr>
            </a:p>
            <a:p>
              <a:pPr marL="0" indent="0">
                <a:buNone/>
              </a:pPr>
              <a:endParaRPr lang="en-IN" sz="1600" dirty="0">
                <a:latin typeface="Lora" pitchFamily="2" charset="0"/>
              </a:endParaRPr>
            </a:p>
            <a:p>
              <a:pPr>
                <a:lnSpc>
                  <a:spcPct val="150000"/>
                </a:lnSpc>
              </a:pPr>
              <a:r>
                <a:rPr lang="en-US" sz="1600" b="0" i="0" dirty="0">
                  <a:solidFill>
                    <a:schemeClr val="tx1">
                      <a:lumMod val="75000"/>
                      <a:lumOff val="25000"/>
                    </a:schemeClr>
                  </a:solidFill>
                  <a:effectLst/>
                  <a:latin typeface="Lora" pitchFamily="2" charset="0"/>
                </a:rPr>
                <a:t>.</a:t>
              </a:r>
              <a:endParaRPr lang="en-US" sz="1600" dirty="0">
                <a:solidFill>
                  <a:schemeClr val="tx1">
                    <a:lumMod val="75000"/>
                    <a:lumOff val="25000"/>
                  </a:schemeClr>
                </a:solidFill>
                <a:latin typeface="Lora" pitchFamily="2" charset="0"/>
              </a:endParaRPr>
            </a:p>
          </p:txBody>
        </p:sp>
        <p:sp>
          <p:nvSpPr>
            <p:cNvPr id="6" name="TextBox 5">
              <a:extLst>
                <a:ext uri="{FF2B5EF4-FFF2-40B4-BE49-F238E27FC236}">
                  <a16:creationId xmlns:a16="http://schemas.microsoft.com/office/drawing/2014/main" id="{5AA121E8-89FB-1F4B-7138-DFBF675DD9A1}"/>
                </a:ext>
              </a:extLst>
            </p:cNvPr>
            <p:cNvSpPr txBox="1"/>
            <p:nvPr/>
          </p:nvSpPr>
          <p:spPr>
            <a:xfrm>
              <a:off x="6284985" y="652912"/>
              <a:ext cx="4851877" cy="584775"/>
            </a:xfrm>
            <a:prstGeom prst="rect">
              <a:avLst/>
            </a:prstGeom>
            <a:noFill/>
          </p:spPr>
          <p:txBody>
            <a:bodyPr wrap="square">
              <a:spAutoFit/>
            </a:bodyPr>
            <a:lstStyle/>
            <a:p>
              <a:pPr algn="ctr"/>
              <a:r>
                <a:rPr lang="en-US" sz="3200" b="1" dirty="0">
                  <a:solidFill>
                    <a:schemeClr val="tx1">
                      <a:lumMod val="75000"/>
                      <a:lumOff val="25000"/>
                    </a:schemeClr>
                  </a:solidFill>
                  <a:latin typeface="Lora" pitchFamily="2" charset="0"/>
                </a:rPr>
                <a:t>Model Selection</a:t>
              </a:r>
            </a:p>
          </p:txBody>
        </p:sp>
      </p:grpSp>
    </p:spTree>
    <p:extLst>
      <p:ext uri="{BB962C8B-B14F-4D97-AF65-F5344CB8AC3E}">
        <p14:creationId xmlns:p14="http://schemas.microsoft.com/office/powerpoint/2010/main" val="25519812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0ED4C428-5501-7DB3-F9E6-A134ED55E9C4}"/>
              </a:ext>
            </a:extLst>
          </p:cNvPr>
          <p:cNvSpPr/>
          <p:nvPr/>
        </p:nvSpPr>
        <p:spPr>
          <a:xfrm>
            <a:off x="2773680" y="0"/>
            <a:ext cx="941832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7AB2EE9-0833-A967-7D3E-40E8F34FBC86}"/>
              </a:ext>
            </a:extLst>
          </p:cNvPr>
          <p:cNvSpPr txBox="1"/>
          <p:nvPr/>
        </p:nvSpPr>
        <p:spPr>
          <a:xfrm>
            <a:off x="3239852" y="634826"/>
            <a:ext cx="8169828" cy="6145272"/>
          </a:xfrm>
          <a:prstGeom prst="rect">
            <a:avLst/>
          </a:prstGeom>
          <a:noFill/>
        </p:spPr>
        <p:txBody>
          <a:bodyPr wrap="square">
            <a:spAutoFit/>
          </a:bodyPr>
          <a:lstStyle/>
          <a:p>
            <a:pPr algn="ctr">
              <a:lnSpc>
                <a:spcPct val="150000"/>
              </a:lnSpc>
            </a:pPr>
            <a:r>
              <a:rPr lang="en-US" sz="3600" b="1" i="0" dirty="0">
                <a:solidFill>
                  <a:schemeClr val="bg1"/>
                </a:solidFill>
                <a:effectLst/>
                <a:latin typeface="Lora" pitchFamily="2" charset="0"/>
              </a:rPr>
              <a:t>Conclusion </a:t>
            </a:r>
          </a:p>
          <a:p>
            <a:pPr marL="285750" indent="-285750" algn="just">
              <a:spcAft>
                <a:spcPts val="800"/>
              </a:spcAft>
              <a:buFont typeface="Arial" panose="020B0604020202020204" pitchFamily="34" charset="0"/>
              <a:buChar char="•"/>
            </a:pPr>
            <a:r>
              <a:rPr lang="en-GB" sz="1600" dirty="0">
                <a:solidFill>
                  <a:schemeClr val="bg1"/>
                </a:solidFill>
                <a:effectLst/>
                <a:latin typeface="Lora" pitchFamily="2" charset="0"/>
                <a:ea typeface="Calibri" panose="020F0502020204030204" pitchFamily="34" charset="0"/>
                <a:cs typeface="Times New Roman" panose="02020603050405020304" pitchFamily="18" charset="0"/>
              </a:rPr>
              <a:t>The use of machine learning models for the prediction of heart attack and identified important factors that contribute to the risk of developing the disease. </a:t>
            </a:r>
          </a:p>
          <a:p>
            <a:pPr marL="285750" indent="-285750" algn="just">
              <a:spcAft>
                <a:spcPts val="800"/>
              </a:spcAft>
              <a:buFont typeface="Arial" panose="020B0604020202020204" pitchFamily="34" charset="0"/>
              <a:buChar char="•"/>
            </a:pPr>
            <a:r>
              <a:rPr lang="en-GB" sz="1600" dirty="0">
                <a:solidFill>
                  <a:schemeClr val="bg1"/>
                </a:solidFill>
                <a:effectLst/>
                <a:latin typeface="Lora" pitchFamily="2" charset="0"/>
                <a:ea typeface="Calibri" panose="020F0502020204030204" pitchFamily="34" charset="0"/>
                <a:cs typeface="Times New Roman" panose="02020603050405020304" pitchFamily="18" charset="0"/>
              </a:rPr>
              <a:t>By analysing a dataset of various clinical and demographic features of patients, several classification algorithms were trained and evaluated to predict the likelihood of heart attack. </a:t>
            </a:r>
          </a:p>
          <a:p>
            <a:pPr marL="285750" indent="-285750" algn="just">
              <a:spcAft>
                <a:spcPts val="800"/>
              </a:spcAft>
              <a:buFont typeface="Arial" panose="020B0604020202020204" pitchFamily="34" charset="0"/>
              <a:buChar char="•"/>
            </a:pPr>
            <a:r>
              <a:rPr lang="en-GB" sz="1600" dirty="0">
                <a:solidFill>
                  <a:schemeClr val="bg1"/>
                </a:solidFill>
                <a:effectLst/>
                <a:latin typeface="Lora" pitchFamily="2" charset="0"/>
                <a:ea typeface="Calibri" panose="020F0502020204030204" pitchFamily="34" charset="0"/>
                <a:cs typeface="Times New Roman" panose="02020603050405020304" pitchFamily="18" charset="0"/>
              </a:rPr>
              <a:t>The results provide insights into the factors that have the most significant impact on the development of heart disease, and highlight the potential of machine learning techniques in improving early diagnosis and prevention of cardiovascular events.</a:t>
            </a:r>
          </a:p>
          <a:p>
            <a:pPr marL="285750" indent="-285750" algn="just">
              <a:spcAft>
                <a:spcPts val="800"/>
              </a:spcAft>
              <a:buFont typeface="Arial" panose="020B0604020202020204" pitchFamily="34" charset="0"/>
              <a:buChar char="•"/>
            </a:pPr>
            <a:r>
              <a:rPr lang="en-GB" sz="1600" dirty="0">
                <a:solidFill>
                  <a:schemeClr val="bg1"/>
                </a:solidFill>
                <a:effectLst/>
                <a:latin typeface="Lora" pitchFamily="2" charset="0"/>
                <a:ea typeface="Calibri" panose="020F0502020204030204" pitchFamily="34" charset="0"/>
                <a:cs typeface="Times New Roman" panose="02020603050405020304" pitchFamily="18" charset="0"/>
              </a:rPr>
              <a:t>The target variable in the heart disease dataset is the diagnosis of heart disease based on angiographic disease status, which is categorized as having either &lt;50% or &gt;50% diameter narrowing in any major vessel. </a:t>
            </a:r>
          </a:p>
          <a:p>
            <a:pPr marL="285750" indent="-285750" algn="just">
              <a:spcAft>
                <a:spcPts val="800"/>
              </a:spcAft>
              <a:buFont typeface="Arial" panose="020B0604020202020204" pitchFamily="34" charset="0"/>
              <a:buChar char="•"/>
            </a:pPr>
            <a:r>
              <a:rPr lang="en-GB" sz="1600" dirty="0">
                <a:solidFill>
                  <a:schemeClr val="bg1"/>
                </a:solidFill>
                <a:effectLst/>
                <a:latin typeface="Lora" pitchFamily="2" charset="0"/>
                <a:ea typeface="Calibri" panose="020F0502020204030204" pitchFamily="34" charset="0"/>
                <a:cs typeface="Times New Roman" panose="02020603050405020304" pitchFamily="18" charset="0"/>
              </a:rPr>
              <a:t>Machine learning algorithms can help in identifying the root causes of heart attacks by </a:t>
            </a:r>
            <a:r>
              <a:rPr lang="en-GB" sz="1600" dirty="0" err="1">
                <a:solidFill>
                  <a:schemeClr val="bg1"/>
                </a:solidFill>
                <a:effectLst/>
                <a:latin typeface="Lora" pitchFamily="2" charset="0"/>
                <a:ea typeface="Calibri" panose="020F0502020204030204" pitchFamily="34" charset="0"/>
                <a:cs typeface="Times New Roman" panose="02020603050405020304" pitchFamily="18" charset="0"/>
              </a:rPr>
              <a:t>analyzing</a:t>
            </a:r>
            <a:r>
              <a:rPr lang="en-GB" sz="1600" dirty="0">
                <a:solidFill>
                  <a:schemeClr val="bg1"/>
                </a:solidFill>
                <a:effectLst/>
                <a:latin typeface="Lora" pitchFamily="2" charset="0"/>
                <a:ea typeface="Calibri" panose="020F0502020204030204" pitchFamily="34" charset="0"/>
                <a:cs typeface="Times New Roman" panose="02020603050405020304" pitchFamily="18" charset="0"/>
              </a:rPr>
              <a:t> various risk factors and their associations with the target variable.</a:t>
            </a:r>
          </a:p>
          <a:p>
            <a:pPr marL="285750" indent="-285750">
              <a:buFont typeface="Arial" panose="020B0604020202020204" pitchFamily="34" charset="0"/>
              <a:buChar char="•"/>
            </a:pPr>
            <a:endParaRPr lang="en-GB" sz="1600" dirty="0">
              <a:solidFill>
                <a:schemeClr val="bg1"/>
              </a:solidFill>
              <a:effectLst/>
              <a:latin typeface="Lora" pitchFamily="2"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IN" sz="1600" dirty="0">
              <a:solidFill>
                <a:schemeClr val="bg1"/>
              </a:solidFill>
              <a:effectLst/>
              <a:latin typeface="Lora" pitchFamily="2" charset="0"/>
              <a:ea typeface="Calibri" panose="020F0502020204030204" pitchFamily="34" charset="0"/>
              <a:cs typeface="Times New Roman" panose="02020603050405020304" pitchFamily="18" charset="0"/>
            </a:endParaRPr>
          </a:p>
          <a:p>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2000" dirty="0"/>
          </a:p>
        </p:txBody>
      </p:sp>
      <p:sp>
        <p:nvSpPr>
          <p:cNvPr id="32" name="Freeform 5">
            <a:extLst>
              <a:ext uri="{FF2B5EF4-FFF2-40B4-BE49-F238E27FC236}">
                <a16:creationId xmlns:a16="http://schemas.microsoft.com/office/drawing/2014/main" id="{052CA0C1-E830-F1F5-CAC9-CDAF124816AB}"/>
              </a:ext>
            </a:extLst>
          </p:cNvPr>
          <p:cNvSpPr>
            <a:spLocks/>
          </p:cNvSpPr>
          <p:nvPr/>
        </p:nvSpPr>
        <p:spPr bwMode="auto">
          <a:xfrm flipH="1">
            <a:off x="0" y="13032"/>
            <a:ext cx="2435760" cy="839074"/>
          </a:xfrm>
          <a:custGeom>
            <a:avLst/>
            <a:gdLst>
              <a:gd name="T0" fmla="*/ 423 w 2441"/>
              <a:gd name="T1" fmla="*/ 207 h 841"/>
              <a:gd name="T2" fmla="*/ 488 w 2441"/>
              <a:gd name="T3" fmla="*/ 21 h 841"/>
              <a:gd name="T4" fmla="*/ 551 w 2441"/>
              <a:gd name="T5" fmla="*/ 622 h 841"/>
              <a:gd name="T6" fmla="*/ 622 w 2441"/>
              <a:gd name="T7" fmla="*/ 326 h 841"/>
              <a:gd name="T8" fmla="*/ 703 w 2441"/>
              <a:gd name="T9" fmla="*/ 451 h 841"/>
              <a:gd name="T10" fmla="*/ 741 w 2441"/>
              <a:gd name="T11" fmla="*/ 521 h 841"/>
              <a:gd name="T12" fmla="*/ 820 w 2441"/>
              <a:gd name="T13" fmla="*/ 426 h 841"/>
              <a:gd name="T14" fmla="*/ 887 w 2441"/>
              <a:gd name="T15" fmla="*/ 480 h 841"/>
              <a:gd name="T16" fmla="*/ 1105 w 2441"/>
              <a:gd name="T17" fmla="*/ 358 h 841"/>
              <a:gd name="T18" fmla="*/ 1320 w 2441"/>
              <a:gd name="T19" fmla="*/ 358 h 841"/>
              <a:gd name="T20" fmla="*/ 1392 w 2441"/>
              <a:gd name="T21" fmla="*/ 479 h 841"/>
              <a:gd name="T22" fmla="*/ 1590 w 2441"/>
              <a:gd name="T23" fmla="*/ 249 h 841"/>
              <a:gd name="T24" fmla="*/ 1673 w 2441"/>
              <a:gd name="T25" fmla="*/ 499 h 841"/>
              <a:gd name="T26" fmla="*/ 1728 w 2441"/>
              <a:gd name="T27" fmla="*/ 206 h 841"/>
              <a:gd name="T28" fmla="*/ 1792 w 2441"/>
              <a:gd name="T29" fmla="*/ 19 h 841"/>
              <a:gd name="T30" fmla="*/ 1854 w 2441"/>
              <a:gd name="T31" fmla="*/ 602 h 841"/>
              <a:gd name="T32" fmla="*/ 1910 w 2441"/>
              <a:gd name="T33" fmla="*/ 423 h 841"/>
              <a:gd name="T34" fmla="*/ 1962 w 2441"/>
              <a:gd name="T35" fmla="*/ 322 h 841"/>
              <a:gd name="T36" fmla="*/ 2052 w 2441"/>
              <a:gd name="T37" fmla="*/ 507 h 841"/>
              <a:gd name="T38" fmla="*/ 2123 w 2441"/>
              <a:gd name="T39" fmla="*/ 424 h 841"/>
              <a:gd name="T40" fmla="*/ 2160 w 2441"/>
              <a:gd name="T41" fmla="*/ 499 h 841"/>
              <a:gd name="T42" fmla="*/ 2420 w 2441"/>
              <a:gd name="T43" fmla="*/ 480 h 841"/>
              <a:gd name="T44" fmla="*/ 2204 w 2441"/>
              <a:gd name="T45" fmla="*/ 513 h 841"/>
              <a:gd name="T46" fmla="*/ 2142 w 2441"/>
              <a:gd name="T47" fmla="*/ 544 h 841"/>
              <a:gd name="T48" fmla="*/ 2076 w 2441"/>
              <a:gd name="T49" fmla="*/ 536 h 841"/>
              <a:gd name="T50" fmla="*/ 2018 w 2441"/>
              <a:gd name="T51" fmla="*/ 584 h 841"/>
              <a:gd name="T52" fmla="*/ 1941 w 2441"/>
              <a:gd name="T53" fmla="*/ 445 h 841"/>
              <a:gd name="T54" fmla="*/ 1858 w 2441"/>
              <a:gd name="T55" fmla="*/ 839 h 841"/>
              <a:gd name="T56" fmla="*/ 1793 w 2441"/>
              <a:gd name="T57" fmla="*/ 349 h 841"/>
              <a:gd name="T58" fmla="*/ 1763 w 2441"/>
              <a:gd name="T59" fmla="*/ 200 h 841"/>
              <a:gd name="T60" fmla="*/ 1684 w 2441"/>
              <a:gd name="T61" fmla="*/ 633 h 841"/>
              <a:gd name="T62" fmla="*/ 1608 w 2441"/>
              <a:gd name="T63" fmla="*/ 345 h 841"/>
              <a:gd name="T64" fmla="*/ 1574 w 2441"/>
              <a:gd name="T65" fmla="*/ 495 h 841"/>
              <a:gd name="T66" fmla="*/ 1354 w 2441"/>
              <a:gd name="T67" fmla="*/ 521 h 841"/>
              <a:gd name="T68" fmla="*/ 1187 w 2441"/>
              <a:gd name="T69" fmla="*/ 623 h 841"/>
              <a:gd name="T70" fmla="*/ 1042 w 2441"/>
              <a:gd name="T71" fmla="*/ 513 h 841"/>
              <a:gd name="T72" fmla="*/ 867 w 2441"/>
              <a:gd name="T73" fmla="*/ 546 h 841"/>
              <a:gd name="T74" fmla="*/ 802 w 2441"/>
              <a:gd name="T75" fmla="*/ 470 h 841"/>
              <a:gd name="T76" fmla="*/ 731 w 2441"/>
              <a:gd name="T77" fmla="*/ 600 h 841"/>
              <a:gd name="T78" fmla="*/ 645 w 2441"/>
              <a:gd name="T79" fmla="*/ 397 h 841"/>
              <a:gd name="T80" fmla="*/ 573 w 2441"/>
              <a:gd name="T81" fmla="*/ 820 h 841"/>
              <a:gd name="T82" fmla="*/ 511 w 2441"/>
              <a:gd name="T83" fmla="*/ 569 h 841"/>
              <a:gd name="T84" fmla="*/ 465 w 2441"/>
              <a:gd name="T85" fmla="*/ 159 h 841"/>
              <a:gd name="T86" fmla="*/ 392 w 2441"/>
              <a:gd name="T87" fmla="*/ 616 h 841"/>
              <a:gd name="T88" fmla="*/ 315 w 2441"/>
              <a:gd name="T89" fmla="*/ 405 h 841"/>
              <a:gd name="T90" fmla="*/ 268 w 2441"/>
              <a:gd name="T91" fmla="*/ 498 h 841"/>
              <a:gd name="T92" fmla="*/ 18 w 2441"/>
              <a:gd name="T93" fmla="*/ 513 h 841"/>
              <a:gd name="T94" fmla="*/ 195 w 2441"/>
              <a:gd name="T95" fmla="*/ 479 h 841"/>
              <a:gd name="T96" fmla="*/ 270 w 2441"/>
              <a:gd name="T97" fmla="*/ 320 h 841"/>
              <a:gd name="T98" fmla="*/ 319 w 2441"/>
              <a:gd name="T99" fmla="*/ 245 h 841"/>
              <a:gd name="T100" fmla="*/ 374 w 2441"/>
              <a:gd name="T101" fmla="*/ 51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41" h="841">
                <a:moveTo>
                  <a:pt x="374" y="511"/>
                </a:moveTo>
                <a:cubicBezTo>
                  <a:pt x="380" y="474"/>
                  <a:pt x="386" y="436"/>
                  <a:pt x="392" y="399"/>
                </a:cubicBezTo>
                <a:cubicBezTo>
                  <a:pt x="402" y="335"/>
                  <a:pt x="413" y="271"/>
                  <a:pt x="423" y="207"/>
                </a:cubicBezTo>
                <a:cubicBezTo>
                  <a:pt x="433" y="145"/>
                  <a:pt x="443" y="83"/>
                  <a:pt x="452" y="21"/>
                </a:cubicBezTo>
                <a:cubicBezTo>
                  <a:pt x="455" y="7"/>
                  <a:pt x="459" y="0"/>
                  <a:pt x="470" y="0"/>
                </a:cubicBezTo>
                <a:cubicBezTo>
                  <a:pt x="480" y="0"/>
                  <a:pt x="486" y="7"/>
                  <a:pt x="488" y="21"/>
                </a:cubicBezTo>
                <a:cubicBezTo>
                  <a:pt x="491" y="51"/>
                  <a:pt x="494" y="82"/>
                  <a:pt x="497" y="112"/>
                </a:cubicBezTo>
                <a:cubicBezTo>
                  <a:pt x="508" y="208"/>
                  <a:pt x="518" y="303"/>
                  <a:pt x="528" y="399"/>
                </a:cubicBezTo>
                <a:cubicBezTo>
                  <a:pt x="536" y="473"/>
                  <a:pt x="543" y="547"/>
                  <a:pt x="551" y="622"/>
                </a:cubicBezTo>
                <a:cubicBezTo>
                  <a:pt x="553" y="643"/>
                  <a:pt x="556" y="665"/>
                  <a:pt x="561" y="687"/>
                </a:cubicBezTo>
                <a:cubicBezTo>
                  <a:pt x="563" y="673"/>
                  <a:pt x="566" y="660"/>
                  <a:pt x="568" y="647"/>
                </a:cubicBezTo>
                <a:cubicBezTo>
                  <a:pt x="586" y="540"/>
                  <a:pt x="604" y="433"/>
                  <a:pt x="622" y="326"/>
                </a:cubicBezTo>
                <a:cubicBezTo>
                  <a:pt x="624" y="316"/>
                  <a:pt x="627" y="308"/>
                  <a:pt x="638" y="307"/>
                </a:cubicBezTo>
                <a:cubicBezTo>
                  <a:pt x="649" y="306"/>
                  <a:pt x="654" y="313"/>
                  <a:pt x="657" y="322"/>
                </a:cubicBezTo>
                <a:cubicBezTo>
                  <a:pt x="672" y="365"/>
                  <a:pt x="688" y="408"/>
                  <a:pt x="703" y="451"/>
                </a:cubicBezTo>
                <a:cubicBezTo>
                  <a:pt x="711" y="475"/>
                  <a:pt x="720" y="499"/>
                  <a:pt x="728" y="523"/>
                </a:cubicBezTo>
                <a:cubicBezTo>
                  <a:pt x="729" y="526"/>
                  <a:pt x="731" y="529"/>
                  <a:pt x="734" y="535"/>
                </a:cubicBezTo>
                <a:cubicBezTo>
                  <a:pt x="737" y="529"/>
                  <a:pt x="739" y="525"/>
                  <a:pt x="741" y="521"/>
                </a:cubicBezTo>
                <a:cubicBezTo>
                  <a:pt x="755" y="489"/>
                  <a:pt x="770" y="457"/>
                  <a:pt x="784" y="425"/>
                </a:cubicBezTo>
                <a:cubicBezTo>
                  <a:pt x="787" y="417"/>
                  <a:pt x="792" y="411"/>
                  <a:pt x="802" y="411"/>
                </a:cubicBezTo>
                <a:cubicBezTo>
                  <a:pt x="811" y="411"/>
                  <a:pt x="816" y="418"/>
                  <a:pt x="820" y="426"/>
                </a:cubicBezTo>
                <a:cubicBezTo>
                  <a:pt x="831" y="450"/>
                  <a:pt x="842" y="474"/>
                  <a:pt x="854" y="499"/>
                </a:cubicBezTo>
                <a:cubicBezTo>
                  <a:pt x="857" y="496"/>
                  <a:pt x="858" y="495"/>
                  <a:pt x="859" y="493"/>
                </a:cubicBezTo>
                <a:cubicBezTo>
                  <a:pt x="865" y="481"/>
                  <a:pt x="874" y="479"/>
                  <a:pt x="887" y="480"/>
                </a:cubicBezTo>
                <a:cubicBezTo>
                  <a:pt x="938" y="480"/>
                  <a:pt x="989" y="480"/>
                  <a:pt x="1039" y="479"/>
                </a:cubicBezTo>
                <a:cubicBezTo>
                  <a:pt x="1041" y="479"/>
                  <a:pt x="1043" y="479"/>
                  <a:pt x="1046" y="478"/>
                </a:cubicBezTo>
                <a:cubicBezTo>
                  <a:pt x="1034" y="422"/>
                  <a:pt x="1049" y="379"/>
                  <a:pt x="1105" y="358"/>
                </a:cubicBezTo>
                <a:cubicBezTo>
                  <a:pt x="1125" y="350"/>
                  <a:pt x="1147" y="352"/>
                  <a:pt x="1168" y="359"/>
                </a:cubicBezTo>
                <a:cubicBezTo>
                  <a:pt x="1188" y="366"/>
                  <a:pt x="1202" y="381"/>
                  <a:pt x="1211" y="401"/>
                </a:cubicBezTo>
                <a:cubicBezTo>
                  <a:pt x="1243" y="357"/>
                  <a:pt x="1276" y="343"/>
                  <a:pt x="1320" y="358"/>
                </a:cubicBezTo>
                <a:cubicBezTo>
                  <a:pt x="1344" y="366"/>
                  <a:pt x="1362" y="382"/>
                  <a:pt x="1373" y="405"/>
                </a:cubicBezTo>
                <a:cubicBezTo>
                  <a:pt x="1385" y="428"/>
                  <a:pt x="1382" y="453"/>
                  <a:pt x="1378" y="478"/>
                </a:cubicBezTo>
                <a:cubicBezTo>
                  <a:pt x="1383" y="479"/>
                  <a:pt x="1387" y="479"/>
                  <a:pt x="1392" y="479"/>
                </a:cubicBezTo>
                <a:cubicBezTo>
                  <a:pt x="1438" y="480"/>
                  <a:pt x="1484" y="479"/>
                  <a:pt x="1530" y="480"/>
                </a:cubicBezTo>
                <a:cubicBezTo>
                  <a:pt x="1539" y="480"/>
                  <a:pt x="1543" y="477"/>
                  <a:pt x="1545" y="467"/>
                </a:cubicBezTo>
                <a:cubicBezTo>
                  <a:pt x="1560" y="395"/>
                  <a:pt x="1575" y="322"/>
                  <a:pt x="1590" y="249"/>
                </a:cubicBezTo>
                <a:cubicBezTo>
                  <a:pt x="1592" y="239"/>
                  <a:pt x="1596" y="232"/>
                  <a:pt x="1607" y="232"/>
                </a:cubicBezTo>
                <a:cubicBezTo>
                  <a:pt x="1618" y="232"/>
                  <a:pt x="1623" y="239"/>
                  <a:pt x="1625" y="249"/>
                </a:cubicBezTo>
                <a:cubicBezTo>
                  <a:pt x="1641" y="332"/>
                  <a:pt x="1657" y="416"/>
                  <a:pt x="1673" y="499"/>
                </a:cubicBezTo>
                <a:cubicBezTo>
                  <a:pt x="1673" y="503"/>
                  <a:pt x="1675" y="507"/>
                  <a:pt x="1678" y="511"/>
                </a:cubicBezTo>
                <a:cubicBezTo>
                  <a:pt x="1679" y="507"/>
                  <a:pt x="1681" y="502"/>
                  <a:pt x="1682" y="498"/>
                </a:cubicBezTo>
                <a:cubicBezTo>
                  <a:pt x="1697" y="401"/>
                  <a:pt x="1712" y="303"/>
                  <a:pt x="1728" y="206"/>
                </a:cubicBezTo>
                <a:cubicBezTo>
                  <a:pt x="1738" y="144"/>
                  <a:pt x="1747" y="82"/>
                  <a:pt x="1757" y="19"/>
                </a:cubicBezTo>
                <a:cubicBezTo>
                  <a:pt x="1759" y="6"/>
                  <a:pt x="1765" y="0"/>
                  <a:pt x="1775" y="0"/>
                </a:cubicBezTo>
                <a:cubicBezTo>
                  <a:pt x="1785" y="0"/>
                  <a:pt x="1791" y="6"/>
                  <a:pt x="1792" y="19"/>
                </a:cubicBezTo>
                <a:cubicBezTo>
                  <a:pt x="1798" y="72"/>
                  <a:pt x="1803" y="125"/>
                  <a:pt x="1809" y="178"/>
                </a:cubicBezTo>
                <a:cubicBezTo>
                  <a:pt x="1816" y="245"/>
                  <a:pt x="1824" y="313"/>
                  <a:pt x="1831" y="380"/>
                </a:cubicBezTo>
                <a:cubicBezTo>
                  <a:pt x="1838" y="454"/>
                  <a:pt x="1846" y="528"/>
                  <a:pt x="1854" y="602"/>
                </a:cubicBezTo>
                <a:cubicBezTo>
                  <a:pt x="1857" y="630"/>
                  <a:pt x="1860" y="658"/>
                  <a:pt x="1865" y="687"/>
                </a:cubicBezTo>
                <a:cubicBezTo>
                  <a:pt x="1867" y="677"/>
                  <a:pt x="1869" y="668"/>
                  <a:pt x="1871" y="658"/>
                </a:cubicBezTo>
                <a:cubicBezTo>
                  <a:pt x="1884" y="580"/>
                  <a:pt x="1897" y="502"/>
                  <a:pt x="1910" y="423"/>
                </a:cubicBezTo>
                <a:cubicBezTo>
                  <a:pt x="1916" y="391"/>
                  <a:pt x="1921" y="358"/>
                  <a:pt x="1927" y="325"/>
                </a:cubicBezTo>
                <a:cubicBezTo>
                  <a:pt x="1928" y="315"/>
                  <a:pt x="1933" y="307"/>
                  <a:pt x="1944" y="307"/>
                </a:cubicBezTo>
                <a:cubicBezTo>
                  <a:pt x="1954" y="306"/>
                  <a:pt x="1959" y="313"/>
                  <a:pt x="1962" y="322"/>
                </a:cubicBezTo>
                <a:cubicBezTo>
                  <a:pt x="1984" y="384"/>
                  <a:pt x="2006" y="446"/>
                  <a:pt x="2028" y="508"/>
                </a:cubicBezTo>
                <a:cubicBezTo>
                  <a:pt x="2031" y="516"/>
                  <a:pt x="2034" y="525"/>
                  <a:pt x="2038" y="536"/>
                </a:cubicBezTo>
                <a:cubicBezTo>
                  <a:pt x="2044" y="525"/>
                  <a:pt x="2048" y="516"/>
                  <a:pt x="2052" y="507"/>
                </a:cubicBezTo>
                <a:cubicBezTo>
                  <a:pt x="2065" y="479"/>
                  <a:pt x="2077" y="451"/>
                  <a:pt x="2090" y="424"/>
                </a:cubicBezTo>
                <a:cubicBezTo>
                  <a:pt x="2093" y="418"/>
                  <a:pt x="2101" y="412"/>
                  <a:pt x="2107" y="412"/>
                </a:cubicBezTo>
                <a:cubicBezTo>
                  <a:pt x="2112" y="412"/>
                  <a:pt x="2118" y="420"/>
                  <a:pt x="2123" y="424"/>
                </a:cubicBezTo>
                <a:cubicBezTo>
                  <a:pt x="2124" y="425"/>
                  <a:pt x="2124" y="426"/>
                  <a:pt x="2125" y="427"/>
                </a:cubicBezTo>
                <a:cubicBezTo>
                  <a:pt x="2135" y="448"/>
                  <a:pt x="2145" y="470"/>
                  <a:pt x="2155" y="491"/>
                </a:cubicBezTo>
                <a:cubicBezTo>
                  <a:pt x="2156" y="494"/>
                  <a:pt x="2158" y="496"/>
                  <a:pt x="2160" y="499"/>
                </a:cubicBezTo>
                <a:cubicBezTo>
                  <a:pt x="2162" y="496"/>
                  <a:pt x="2164" y="494"/>
                  <a:pt x="2165" y="491"/>
                </a:cubicBezTo>
                <a:cubicBezTo>
                  <a:pt x="2170" y="483"/>
                  <a:pt x="2177" y="479"/>
                  <a:pt x="2186" y="479"/>
                </a:cubicBezTo>
                <a:cubicBezTo>
                  <a:pt x="2264" y="480"/>
                  <a:pt x="2342" y="480"/>
                  <a:pt x="2420" y="480"/>
                </a:cubicBezTo>
                <a:cubicBezTo>
                  <a:pt x="2433" y="480"/>
                  <a:pt x="2441" y="486"/>
                  <a:pt x="2441" y="496"/>
                </a:cubicBezTo>
                <a:cubicBezTo>
                  <a:pt x="2441" y="507"/>
                  <a:pt x="2433" y="513"/>
                  <a:pt x="2421" y="513"/>
                </a:cubicBezTo>
                <a:cubicBezTo>
                  <a:pt x="2348" y="513"/>
                  <a:pt x="2276" y="514"/>
                  <a:pt x="2204" y="513"/>
                </a:cubicBezTo>
                <a:cubicBezTo>
                  <a:pt x="2195" y="513"/>
                  <a:pt x="2190" y="516"/>
                  <a:pt x="2186" y="524"/>
                </a:cubicBezTo>
                <a:cubicBezTo>
                  <a:pt x="2182" y="531"/>
                  <a:pt x="2178" y="539"/>
                  <a:pt x="2173" y="546"/>
                </a:cubicBezTo>
                <a:cubicBezTo>
                  <a:pt x="2165" y="559"/>
                  <a:pt x="2149" y="557"/>
                  <a:pt x="2142" y="544"/>
                </a:cubicBezTo>
                <a:cubicBezTo>
                  <a:pt x="2132" y="523"/>
                  <a:pt x="2123" y="502"/>
                  <a:pt x="2113" y="481"/>
                </a:cubicBezTo>
                <a:cubicBezTo>
                  <a:pt x="2111" y="478"/>
                  <a:pt x="2109" y="475"/>
                  <a:pt x="2106" y="470"/>
                </a:cubicBezTo>
                <a:cubicBezTo>
                  <a:pt x="2096" y="493"/>
                  <a:pt x="2086" y="515"/>
                  <a:pt x="2076" y="536"/>
                </a:cubicBezTo>
                <a:cubicBezTo>
                  <a:pt x="2068" y="553"/>
                  <a:pt x="2061" y="570"/>
                  <a:pt x="2054" y="586"/>
                </a:cubicBezTo>
                <a:cubicBezTo>
                  <a:pt x="2050" y="594"/>
                  <a:pt x="2045" y="601"/>
                  <a:pt x="2036" y="600"/>
                </a:cubicBezTo>
                <a:cubicBezTo>
                  <a:pt x="2026" y="600"/>
                  <a:pt x="2022" y="593"/>
                  <a:pt x="2018" y="584"/>
                </a:cubicBezTo>
                <a:cubicBezTo>
                  <a:pt x="1998" y="525"/>
                  <a:pt x="1977" y="466"/>
                  <a:pt x="1956" y="407"/>
                </a:cubicBezTo>
                <a:cubicBezTo>
                  <a:pt x="1955" y="404"/>
                  <a:pt x="1953" y="401"/>
                  <a:pt x="1950" y="398"/>
                </a:cubicBezTo>
                <a:cubicBezTo>
                  <a:pt x="1947" y="413"/>
                  <a:pt x="1944" y="429"/>
                  <a:pt x="1941" y="445"/>
                </a:cubicBezTo>
                <a:cubicBezTo>
                  <a:pt x="1922" y="558"/>
                  <a:pt x="1903" y="672"/>
                  <a:pt x="1883" y="785"/>
                </a:cubicBezTo>
                <a:cubicBezTo>
                  <a:pt x="1881" y="797"/>
                  <a:pt x="1880" y="810"/>
                  <a:pt x="1878" y="822"/>
                </a:cubicBezTo>
                <a:cubicBezTo>
                  <a:pt x="1875" y="835"/>
                  <a:pt x="1869" y="841"/>
                  <a:pt x="1858" y="839"/>
                </a:cubicBezTo>
                <a:cubicBezTo>
                  <a:pt x="1847" y="838"/>
                  <a:pt x="1844" y="830"/>
                  <a:pt x="1843" y="820"/>
                </a:cubicBezTo>
                <a:cubicBezTo>
                  <a:pt x="1834" y="737"/>
                  <a:pt x="1825" y="654"/>
                  <a:pt x="1816" y="571"/>
                </a:cubicBezTo>
                <a:cubicBezTo>
                  <a:pt x="1808" y="497"/>
                  <a:pt x="1801" y="423"/>
                  <a:pt x="1793" y="349"/>
                </a:cubicBezTo>
                <a:cubicBezTo>
                  <a:pt x="1787" y="287"/>
                  <a:pt x="1780" y="225"/>
                  <a:pt x="1773" y="163"/>
                </a:cubicBezTo>
                <a:cubicBezTo>
                  <a:pt x="1773" y="161"/>
                  <a:pt x="1773" y="160"/>
                  <a:pt x="1770" y="158"/>
                </a:cubicBezTo>
                <a:cubicBezTo>
                  <a:pt x="1768" y="172"/>
                  <a:pt x="1765" y="186"/>
                  <a:pt x="1763" y="200"/>
                </a:cubicBezTo>
                <a:cubicBezTo>
                  <a:pt x="1748" y="292"/>
                  <a:pt x="1734" y="384"/>
                  <a:pt x="1719" y="477"/>
                </a:cubicBezTo>
                <a:cubicBezTo>
                  <a:pt x="1712" y="523"/>
                  <a:pt x="1704" y="568"/>
                  <a:pt x="1697" y="614"/>
                </a:cubicBezTo>
                <a:cubicBezTo>
                  <a:pt x="1695" y="623"/>
                  <a:pt x="1693" y="630"/>
                  <a:pt x="1684" y="633"/>
                </a:cubicBezTo>
                <a:cubicBezTo>
                  <a:pt x="1674" y="636"/>
                  <a:pt x="1665" y="632"/>
                  <a:pt x="1663" y="622"/>
                </a:cubicBezTo>
                <a:cubicBezTo>
                  <a:pt x="1655" y="582"/>
                  <a:pt x="1648" y="542"/>
                  <a:pt x="1640" y="502"/>
                </a:cubicBezTo>
                <a:cubicBezTo>
                  <a:pt x="1630" y="449"/>
                  <a:pt x="1619" y="397"/>
                  <a:pt x="1608" y="345"/>
                </a:cubicBezTo>
                <a:cubicBezTo>
                  <a:pt x="1608" y="344"/>
                  <a:pt x="1607" y="343"/>
                  <a:pt x="1606" y="340"/>
                </a:cubicBezTo>
                <a:cubicBezTo>
                  <a:pt x="1601" y="365"/>
                  <a:pt x="1596" y="388"/>
                  <a:pt x="1591" y="411"/>
                </a:cubicBezTo>
                <a:cubicBezTo>
                  <a:pt x="1585" y="439"/>
                  <a:pt x="1580" y="467"/>
                  <a:pt x="1574" y="495"/>
                </a:cubicBezTo>
                <a:cubicBezTo>
                  <a:pt x="1571" y="510"/>
                  <a:pt x="1566" y="513"/>
                  <a:pt x="1551" y="513"/>
                </a:cubicBezTo>
                <a:cubicBezTo>
                  <a:pt x="1491" y="513"/>
                  <a:pt x="1431" y="514"/>
                  <a:pt x="1371" y="513"/>
                </a:cubicBezTo>
                <a:cubicBezTo>
                  <a:pt x="1363" y="513"/>
                  <a:pt x="1359" y="515"/>
                  <a:pt x="1354" y="521"/>
                </a:cubicBezTo>
                <a:cubicBezTo>
                  <a:pt x="1324" y="562"/>
                  <a:pt x="1284" y="592"/>
                  <a:pt x="1242" y="619"/>
                </a:cubicBezTo>
                <a:cubicBezTo>
                  <a:pt x="1240" y="620"/>
                  <a:pt x="1237" y="621"/>
                  <a:pt x="1236" y="623"/>
                </a:cubicBezTo>
                <a:cubicBezTo>
                  <a:pt x="1219" y="639"/>
                  <a:pt x="1205" y="635"/>
                  <a:pt x="1187" y="623"/>
                </a:cubicBezTo>
                <a:cubicBezTo>
                  <a:pt x="1151" y="599"/>
                  <a:pt x="1117" y="574"/>
                  <a:pt x="1087" y="542"/>
                </a:cubicBezTo>
                <a:cubicBezTo>
                  <a:pt x="1083" y="538"/>
                  <a:pt x="1078" y="534"/>
                  <a:pt x="1075" y="529"/>
                </a:cubicBezTo>
                <a:cubicBezTo>
                  <a:pt x="1068" y="514"/>
                  <a:pt x="1057" y="513"/>
                  <a:pt x="1042" y="513"/>
                </a:cubicBezTo>
                <a:cubicBezTo>
                  <a:pt x="995" y="514"/>
                  <a:pt x="949" y="514"/>
                  <a:pt x="902" y="513"/>
                </a:cubicBezTo>
                <a:cubicBezTo>
                  <a:pt x="889" y="512"/>
                  <a:pt x="882" y="518"/>
                  <a:pt x="877" y="529"/>
                </a:cubicBezTo>
                <a:cubicBezTo>
                  <a:pt x="875" y="535"/>
                  <a:pt x="871" y="541"/>
                  <a:pt x="867" y="546"/>
                </a:cubicBezTo>
                <a:cubicBezTo>
                  <a:pt x="858" y="558"/>
                  <a:pt x="843" y="557"/>
                  <a:pt x="837" y="543"/>
                </a:cubicBezTo>
                <a:cubicBezTo>
                  <a:pt x="827" y="522"/>
                  <a:pt x="817" y="501"/>
                  <a:pt x="808" y="480"/>
                </a:cubicBezTo>
                <a:cubicBezTo>
                  <a:pt x="806" y="478"/>
                  <a:pt x="804" y="475"/>
                  <a:pt x="802" y="470"/>
                </a:cubicBezTo>
                <a:cubicBezTo>
                  <a:pt x="796" y="483"/>
                  <a:pt x="790" y="495"/>
                  <a:pt x="785" y="506"/>
                </a:cubicBezTo>
                <a:cubicBezTo>
                  <a:pt x="773" y="532"/>
                  <a:pt x="762" y="558"/>
                  <a:pt x="750" y="584"/>
                </a:cubicBezTo>
                <a:cubicBezTo>
                  <a:pt x="747" y="592"/>
                  <a:pt x="742" y="601"/>
                  <a:pt x="731" y="600"/>
                </a:cubicBezTo>
                <a:cubicBezTo>
                  <a:pt x="719" y="600"/>
                  <a:pt x="716" y="591"/>
                  <a:pt x="713" y="582"/>
                </a:cubicBezTo>
                <a:cubicBezTo>
                  <a:pt x="693" y="524"/>
                  <a:pt x="672" y="466"/>
                  <a:pt x="652" y="408"/>
                </a:cubicBezTo>
                <a:cubicBezTo>
                  <a:pt x="650" y="405"/>
                  <a:pt x="649" y="401"/>
                  <a:pt x="645" y="397"/>
                </a:cubicBezTo>
                <a:cubicBezTo>
                  <a:pt x="641" y="418"/>
                  <a:pt x="637" y="439"/>
                  <a:pt x="634" y="460"/>
                </a:cubicBezTo>
                <a:cubicBezTo>
                  <a:pt x="621" y="538"/>
                  <a:pt x="608" y="616"/>
                  <a:pt x="594" y="694"/>
                </a:cubicBezTo>
                <a:cubicBezTo>
                  <a:pt x="587" y="736"/>
                  <a:pt x="580" y="778"/>
                  <a:pt x="573" y="820"/>
                </a:cubicBezTo>
                <a:cubicBezTo>
                  <a:pt x="571" y="834"/>
                  <a:pt x="565" y="840"/>
                  <a:pt x="555" y="840"/>
                </a:cubicBezTo>
                <a:cubicBezTo>
                  <a:pt x="545" y="839"/>
                  <a:pt x="539" y="833"/>
                  <a:pt x="538" y="819"/>
                </a:cubicBezTo>
                <a:cubicBezTo>
                  <a:pt x="529" y="736"/>
                  <a:pt x="520" y="652"/>
                  <a:pt x="511" y="569"/>
                </a:cubicBezTo>
                <a:cubicBezTo>
                  <a:pt x="503" y="495"/>
                  <a:pt x="496" y="420"/>
                  <a:pt x="488" y="346"/>
                </a:cubicBezTo>
                <a:cubicBezTo>
                  <a:pt x="482" y="286"/>
                  <a:pt x="475" y="225"/>
                  <a:pt x="468" y="164"/>
                </a:cubicBezTo>
                <a:cubicBezTo>
                  <a:pt x="468" y="163"/>
                  <a:pt x="468" y="161"/>
                  <a:pt x="465" y="159"/>
                </a:cubicBezTo>
                <a:cubicBezTo>
                  <a:pt x="464" y="164"/>
                  <a:pt x="463" y="170"/>
                  <a:pt x="462" y="176"/>
                </a:cubicBezTo>
                <a:cubicBezTo>
                  <a:pt x="445" y="278"/>
                  <a:pt x="429" y="380"/>
                  <a:pt x="413" y="482"/>
                </a:cubicBezTo>
                <a:cubicBezTo>
                  <a:pt x="406" y="526"/>
                  <a:pt x="399" y="571"/>
                  <a:pt x="392" y="616"/>
                </a:cubicBezTo>
                <a:cubicBezTo>
                  <a:pt x="391" y="628"/>
                  <a:pt x="384" y="634"/>
                  <a:pt x="375" y="635"/>
                </a:cubicBezTo>
                <a:cubicBezTo>
                  <a:pt x="366" y="635"/>
                  <a:pt x="359" y="629"/>
                  <a:pt x="357" y="617"/>
                </a:cubicBezTo>
                <a:cubicBezTo>
                  <a:pt x="343" y="547"/>
                  <a:pt x="329" y="476"/>
                  <a:pt x="315" y="405"/>
                </a:cubicBezTo>
                <a:cubicBezTo>
                  <a:pt x="311" y="384"/>
                  <a:pt x="307" y="363"/>
                  <a:pt x="301" y="342"/>
                </a:cubicBezTo>
                <a:cubicBezTo>
                  <a:pt x="296" y="363"/>
                  <a:pt x="292" y="383"/>
                  <a:pt x="288" y="404"/>
                </a:cubicBezTo>
                <a:cubicBezTo>
                  <a:pt x="281" y="435"/>
                  <a:pt x="275" y="467"/>
                  <a:pt x="268" y="498"/>
                </a:cubicBezTo>
                <a:cubicBezTo>
                  <a:pt x="266" y="508"/>
                  <a:pt x="260" y="513"/>
                  <a:pt x="250" y="513"/>
                </a:cubicBezTo>
                <a:cubicBezTo>
                  <a:pt x="190" y="513"/>
                  <a:pt x="130" y="513"/>
                  <a:pt x="70" y="513"/>
                </a:cubicBezTo>
                <a:cubicBezTo>
                  <a:pt x="53" y="513"/>
                  <a:pt x="35" y="514"/>
                  <a:pt x="18" y="513"/>
                </a:cubicBezTo>
                <a:cubicBezTo>
                  <a:pt x="5" y="513"/>
                  <a:pt x="0" y="507"/>
                  <a:pt x="0" y="495"/>
                </a:cubicBezTo>
                <a:cubicBezTo>
                  <a:pt x="0" y="485"/>
                  <a:pt x="6" y="480"/>
                  <a:pt x="19" y="480"/>
                </a:cubicBezTo>
                <a:cubicBezTo>
                  <a:pt x="77" y="480"/>
                  <a:pt x="136" y="480"/>
                  <a:pt x="195" y="479"/>
                </a:cubicBezTo>
                <a:cubicBezTo>
                  <a:pt x="206" y="479"/>
                  <a:pt x="217" y="479"/>
                  <a:pt x="228" y="480"/>
                </a:cubicBezTo>
                <a:cubicBezTo>
                  <a:pt x="235" y="480"/>
                  <a:pt x="238" y="478"/>
                  <a:pt x="239" y="471"/>
                </a:cubicBezTo>
                <a:cubicBezTo>
                  <a:pt x="249" y="421"/>
                  <a:pt x="260" y="370"/>
                  <a:pt x="270" y="320"/>
                </a:cubicBezTo>
                <a:cubicBezTo>
                  <a:pt x="275" y="296"/>
                  <a:pt x="280" y="271"/>
                  <a:pt x="286" y="246"/>
                </a:cubicBezTo>
                <a:cubicBezTo>
                  <a:pt x="287" y="237"/>
                  <a:pt x="293" y="233"/>
                  <a:pt x="302" y="232"/>
                </a:cubicBezTo>
                <a:cubicBezTo>
                  <a:pt x="311" y="232"/>
                  <a:pt x="317" y="237"/>
                  <a:pt x="319" y="245"/>
                </a:cubicBezTo>
                <a:cubicBezTo>
                  <a:pt x="324" y="272"/>
                  <a:pt x="329" y="298"/>
                  <a:pt x="334" y="324"/>
                </a:cubicBezTo>
                <a:cubicBezTo>
                  <a:pt x="347" y="386"/>
                  <a:pt x="359" y="448"/>
                  <a:pt x="371" y="511"/>
                </a:cubicBezTo>
                <a:cubicBezTo>
                  <a:pt x="372" y="511"/>
                  <a:pt x="373" y="511"/>
                  <a:pt x="374" y="511"/>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es-PE"/>
          </a:p>
        </p:txBody>
      </p:sp>
    </p:spTree>
    <p:extLst>
      <p:ext uri="{BB962C8B-B14F-4D97-AF65-F5344CB8AC3E}">
        <p14:creationId xmlns:p14="http://schemas.microsoft.com/office/powerpoint/2010/main" val="1544456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BBB099C-CBDB-FE70-4DED-8C2F541B1613}"/>
              </a:ext>
            </a:extLst>
          </p:cNvPr>
          <p:cNvSpPr/>
          <p:nvPr/>
        </p:nvSpPr>
        <p:spPr>
          <a:xfrm>
            <a:off x="11029950" y="0"/>
            <a:ext cx="116205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rrow: Pentagon 11">
            <a:extLst>
              <a:ext uri="{FF2B5EF4-FFF2-40B4-BE49-F238E27FC236}">
                <a16:creationId xmlns:a16="http://schemas.microsoft.com/office/drawing/2014/main" id="{49B0EB13-D3A8-747B-3B87-A3E946F59B80}"/>
              </a:ext>
            </a:extLst>
          </p:cNvPr>
          <p:cNvSpPr/>
          <p:nvPr/>
        </p:nvSpPr>
        <p:spPr>
          <a:xfrm>
            <a:off x="0" y="457200"/>
            <a:ext cx="4057650" cy="1314452"/>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Lora" pitchFamily="2" charset="0"/>
              </a:rPr>
              <a:t>Recommendations</a:t>
            </a:r>
          </a:p>
        </p:txBody>
      </p:sp>
      <p:sp>
        <p:nvSpPr>
          <p:cNvPr id="14" name="TextBox 13">
            <a:extLst>
              <a:ext uri="{FF2B5EF4-FFF2-40B4-BE49-F238E27FC236}">
                <a16:creationId xmlns:a16="http://schemas.microsoft.com/office/drawing/2014/main" id="{2D481081-B5BD-D4F9-924A-4D1ED2B940D8}"/>
              </a:ext>
            </a:extLst>
          </p:cNvPr>
          <p:cNvSpPr txBox="1"/>
          <p:nvPr/>
        </p:nvSpPr>
        <p:spPr>
          <a:xfrm>
            <a:off x="869012" y="1656412"/>
            <a:ext cx="8268836" cy="4940583"/>
          </a:xfrm>
          <a:prstGeom prst="rect">
            <a:avLst/>
          </a:prstGeom>
          <a:noFill/>
        </p:spPr>
        <p:txBody>
          <a:bodyPr wrap="square">
            <a:spAutoFit/>
          </a:bodyPr>
          <a:lstStyle/>
          <a:p>
            <a:pPr>
              <a:lnSpc>
                <a:spcPct val="106000"/>
              </a:lnSpc>
              <a:spcAft>
                <a:spcPts val="800"/>
              </a:spcAft>
            </a:pPr>
            <a:r>
              <a:rPr lang="en-GB" sz="1600" dirty="0">
                <a:effectLst/>
                <a:latin typeface="Lora" pitchFamily="2" charset="0"/>
                <a:ea typeface="Calibri" panose="020F0502020204030204" pitchFamily="34" charset="0"/>
                <a:cs typeface="Kartika" panose="02020503030404060203" pitchFamily="18" charset="0"/>
              </a:rPr>
              <a:t> </a:t>
            </a:r>
          </a:p>
          <a:p>
            <a:pPr marL="285750" indent="-285750">
              <a:lnSpc>
                <a:spcPct val="150000"/>
              </a:lnSpc>
              <a:buFont typeface="Arial" panose="020B0604020202020204" pitchFamily="34" charset="0"/>
              <a:buChar char="•"/>
            </a:pPr>
            <a:r>
              <a:rPr lang="en-GB" sz="1500" dirty="0">
                <a:effectLst/>
                <a:latin typeface="Lora" pitchFamily="2" charset="0"/>
                <a:ea typeface="Calibri" panose="020F0502020204030204" pitchFamily="34" charset="0"/>
                <a:cs typeface="Times New Roman" panose="02020603050405020304" pitchFamily="18" charset="0"/>
              </a:rPr>
              <a:t>It may be useful to gather a larger and more diverse dataset to improve the accuracy and generalizability of the machine learning models. </a:t>
            </a:r>
          </a:p>
          <a:p>
            <a:pPr marL="285750" indent="-285750">
              <a:lnSpc>
                <a:spcPct val="150000"/>
              </a:lnSpc>
              <a:buFont typeface="Arial" panose="020B0604020202020204" pitchFamily="34" charset="0"/>
              <a:buChar char="•"/>
            </a:pPr>
            <a:r>
              <a:rPr lang="en-GB" sz="1500" dirty="0">
                <a:effectLst/>
                <a:latin typeface="Lora" pitchFamily="2" charset="0"/>
                <a:ea typeface="Calibri" panose="020F0502020204030204" pitchFamily="34" charset="0"/>
                <a:cs typeface="Times New Roman" panose="02020603050405020304" pitchFamily="18" charset="0"/>
              </a:rPr>
              <a:t>Additionally, including more features related to lifestyle factors such as diet, exercise, and stress could improve the predictive power of the models. </a:t>
            </a:r>
          </a:p>
          <a:p>
            <a:pPr marL="285750" indent="-285750">
              <a:lnSpc>
                <a:spcPct val="150000"/>
              </a:lnSpc>
              <a:buFont typeface="Arial" panose="020B0604020202020204" pitchFamily="34" charset="0"/>
              <a:buChar char="•"/>
            </a:pPr>
            <a:r>
              <a:rPr lang="en-GB" sz="1500" dirty="0">
                <a:effectLst/>
                <a:latin typeface="Lora" pitchFamily="2" charset="0"/>
                <a:ea typeface="Calibri" panose="020F0502020204030204" pitchFamily="34" charset="0"/>
                <a:cs typeface="Times New Roman" panose="02020603050405020304" pitchFamily="18" charset="0"/>
              </a:rPr>
              <a:t>Further research could explore the potential of using more advanced machine learning techniques such as deep learning or ensemble methods to improve the accuracy and performance of the models. </a:t>
            </a:r>
          </a:p>
          <a:p>
            <a:pPr marL="285750" indent="-285750">
              <a:lnSpc>
                <a:spcPct val="150000"/>
              </a:lnSpc>
              <a:buFont typeface="Arial" panose="020B0604020202020204" pitchFamily="34" charset="0"/>
              <a:buChar char="•"/>
            </a:pPr>
            <a:r>
              <a:rPr lang="en-GB" sz="1500" dirty="0">
                <a:latin typeface="Lora" pitchFamily="2" charset="0"/>
                <a:ea typeface="Calibri" panose="020F0502020204030204" pitchFamily="34" charset="0"/>
                <a:cs typeface="Times New Roman" panose="02020603050405020304" pitchFamily="18" charset="0"/>
              </a:rPr>
              <a:t>I</a:t>
            </a:r>
            <a:r>
              <a:rPr lang="en-GB" sz="1500" dirty="0">
                <a:effectLst/>
                <a:latin typeface="Lora" pitchFamily="2" charset="0"/>
                <a:ea typeface="Calibri" panose="020F0502020204030204" pitchFamily="34" charset="0"/>
                <a:cs typeface="Times New Roman" panose="02020603050405020304" pitchFamily="18" charset="0"/>
              </a:rPr>
              <a:t>t may be beneficial to develop a web-based application or mobile app that can provide personalized risk assessments for individuals based on their demographic and health information.</a:t>
            </a:r>
          </a:p>
          <a:p>
            <a:pPr marL="285750" indent="-285750">
              <a:lnSpc>
                <a:spcPct val="150000"/>
              </a:lnSpc>
              <a:buFont typeface="Arial" panose="020B0604020202020204" pitchFamily="34" charset="0"/>
              <a:buChar char="•"/>
            </a:pPr>
            <a:r>
              <a:rPr lang="en-GB" sz="1500" dirty="0">
                <a:effectLst/>
                <a:latin typeface="Lora" pitchFamily="2" charset="0"/>
                <a:ea typeface="Calibri" panose="020F0502020204030204" pitchFamily="34" charset="0"/>
                <a:cs typeface="Times New Roman" panose="02020603050405020304" pitchFamily="18" charset="0"/>
              </a:rPr>
              <a:t>This could help individuals take proactive steps to reduce their risk of heart disease and ultimately improve public health outcomes.</a:t>
            </a:r>
          </a:p>
          <a:p>
            <a:pPr marL="285750" indent="-285750" algn="l">
              <a:lnSpc>
                <a:spcPct val="150000"/>
              </a:lnSpc>
              <a:buFont typeface="Arial" panose="020B0604020202020204" pitchFamily="34" charset="0"/>
              <a:buChar char="•"/>
            </a:pPr>
            <a:endParaRPr lang="en-US" sz="1600" b="0" i="0" dirty="0">
              <a:solidFill>
                <a:srgbClr val="374151"/>
              </a:solidFill>
              <a:effectLst/>
              <a:latin typeface="Lora" pitchFamily="2" charset="0"/>
            </a:endParaRPr>
          </a:p>
        </p:txBody>
      </p:sp>
    </p:spTree>
    <p:extLst>
      <p:ext uri="{BB962C8B-B14F-4D97-AF65-F5344CB8AC3E}">
        <p14:creationId xmlns:p14="http://schemas.microsoft.com/office/powerpoint/2010/main" val="2922175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C432E8-19EA-D4AC-D731-96E8EA1966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B274078E-90C3-7E3D-64FC-5F04C4B1FA05}"/>
              </a:ext>
            </a:extLst>
          </p:cNvPr>
          <p:cNvSpPr txBox="1"/>
          <p:nvPr/>
        </p:nvSpPr>
        <p:spPr>
          <a:xfrm>
            <a:off x="4540250" y="4939625"/>
            <a:ext cx="3619500" cy="923330"/>
          </a:xfrm>
          <a:prstGeom prst="rect">
            <a:avLst/>
          </a:prstGeom>
          <a:noFill/>
        </p:spPr>
        <p:txBody>
          <a:bodyPr wrap="square" rtlCol="0">
            <a:spAutoFit/>
          </a:bodyPr>
          <a:lstStyle/>
          <a:p>
            <a:pPr algn="ctr"/>
            <a:r>
              <a:rPr lang="en-US" sz="5400" b="1" dirty="0">
                <a:solidFill>
                  <a:schemeClr val="bg1"/>
                </a:solidFill>
                <a:latin typeface="Lora" pitchFamily="2" charset="0"/>
              </a:rPr>
              <a:t>Thankyou</a:t>
            </a:r>
          </a:p>
        </p:txBody>
      </p:sp>
    </p:spTree>
    <p:extLst>
      <p:ext uri="{BB962C8B-B14F-4D97-AF65-F5344CB8AC3E}">
        <p14:creationId xmlns:p14="http://schemas.microsoft.com/office/powerpoint/2010/main" val="1273844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FBC297-E1B1-7568-AE82-1B1EB045E9D4}"/>
              </a:ext>
            </a:extLst>
          </p:cNvPr>
          <p:cNvSpPr/>
          <p:nvPr/>
        </p:nvSpPr>
        <p:spPr>
          <a:xfrm>
            <a:off x="0" y="0"/>
            <a:ext cx="3512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DD65545F-C927-5F92-2F53-D30F187767A5}"/>
              </a:ext>
            </a:extLst>
          </p:cNvPr>
          <p:cNvSpPr txBox="1"/>
          <p:nvPr/>
        </p:nvSpPr>
        <p:spPr>
          <a:xfrm>
            <a:off x="341085" y="2767281"/>
            <a:ext cx="2830286" cy="1323439"/>
          </a:xfrm>
          <a:prstGeom prst="rect">
            <a:avLst/>
          </a:prstGeom>
          <a:noFill/>
        </p:spPr>
        <p:txBody>
          <a:bodyPr wrap="square" rtlCol="0">
            <a:spAutoFit/>
          </a:bodyPr>
          <a:lstStyle/>
          <a:p>
            <a:pPr algn="ctr"/>
            <a:r>
              <a:rPr lang="en-US" sz="4000" b="1" dirty="0">
                <a:solidFill>
                  <a:schemeClr val="bg1"/>
                </a:solidFill>
                <a:latin typeface="Lora" pitchFamily="2" charset="0"/>
              </a:rPr>
              <a:t>Table Of Contents</a:t>
            </a:r>
          </a:p>
        </p:txBody>
      </p:sp>
      <p:grpSp>
        <p:nvGrpSpPr>
          <p:cNvPr id="6" name="Group 5">
            <a:extLst>
              <a:ext uri="{FF2B5EF4-FFF2-40B4-BE49-F238E27FC236}">
                <a16:creationId xmlns:a16="http://schemas.microsoft.com/office/drawing/2014/main" id="{2DB1C8DF-C51C-9907-1374-9AF3CFA14B85}"/>
              </a:ext>
            </a:extLst>
          </p:cNvPr>
          <p:cNvGrpSpPr/>
          <p:nvPr/>
        </p:nvGrpSpPr>
        <p:grpSpPr>
          <a:xfrm>
            <a:off x="238777" y="5998944"/>
            <a:ext cx="9966912" cy="859056"/>
            <a:chOff x="0" y="5731242"/>
            <a:chExt cx="9966912" cy="859056"/>
          </a:xfrm>
        </p:grpSpPr>
        <p:sp>
          <p:nvSpPr>
            <p:cNvPr id="7" name="Freeform: Shape 6">
              <a:extLst>
                <a:ext uri="{FF2B5EF4-FFF2-40B4-BE49-F238E27FC236}">
                  <a16:creationId xmlns:a16="http://schemas.microsoft.com/office/drawing/2014/main" id="{7A0BB54F-0A17-6847-2DC0-EA501CC3A0DF}"/>
                </a:ext>
              </a:extLst>
            </p:cNvPr>
            <p:cNvSpPr/>
            <p:nvPr/>
          </p:nvSpPr>
          <p:spPr>
            <a:xfrm>
              <a:off x="0" y="5731242"/>
              <a:ext cx="3696929" cy="859056"/>
            </a:xfrm>
            <a:custGeom>
              <a:avLst/>
              <a:gdLst>
                <a:gd name="connsiteX0" fmla="*/ 0 w 5425440"/>
                <a:gd name="connsiteY0" fmla="*/ 871328 h 1260710"/>
                <a:gd name="connsiteX1" fmla="*/ 937260 w 5425440"/>
                <a:gd name="connsiteY1" fmla="*/ 871328 h 1260710"/>
                <a:gd name="connsiteX2" fmla="*/ 1028700 w 5425440"/>
                <a:gd name="connsiteY2" fmla="*/ 657968 h 1260710"/>
                <a:gd name="connsiteX3" fmla="*/ 1112520 w 5425440"/>
                <a:gd name="connsiteY3" fmla="*/ 901808 h 1260710"/>
                <a:gd name="connsiteX4" fmla="*/ 1280160 w 5425440"/>
                <a:gd name="connsiteY4" fmla="*/ 2648 h 1260710"/>
                <a:gd name="connsiteX5" fmla="*/ 1440180 w 5425440"/>
                <a:gd name="connsiteY5" fmla="*/ 1237088 h 1260710"/>
                <a:gd name="connsiteX6" fmla="*/ 1607820 w 5425440"/>
                <a:gd name="connsiteY6" fmla="*/ 825608 h 1260710"/>
                <a:gd name="connsiteX7" fmla="*/ 1722120 w 5425440"/>
                <a:gd name="connsiteY7" fmla="*/ 962768 h 1260710"/>
                <a:gd name="connsiteX8" fmla="*/ 1859280 w 5425440"/>
                <a:gd name="connsiteY8" fmla="*/ 383648 h 1260710"/>
                <a:gd name="connsiteX9" fmla="*/ 1973580 w 5425440"/>
                <a:gd name="connsiteY9" fmla="*/ 825608 h 1260710"/>
                <a:gd name="connsiteX10" fmla="*/ 2034540 w 5425440"/>
                <a:gd name="connsiteY10" fmla="*/ 657968 h 1260710"/>
                <a:gd name="connsiteX11" fmla="*/ 2095500 w 5425440"/>
                <a:gd name="connsiteY11" fmla="*/ 856088 h 1260710"/>
                <a:gd name="connsiteX12" fmla="*/ 4587240 w 5425440"/>
                <a:gd name="connsiteY12" fmla="*/ 856088 h 1260710"/>
                <a:gd name="connsiteX13" fmla="*/ 4701540 w 5425440"/>
                <a:gd name="connsiteY13" fmla="*/ 970388 h 1260710"/>
                <a:gd name="connsiteX14" fmla="*/ 4770120 w 5425440"/>
                <a:gd name="connsiteY14" fmla="*/ 749408 h 1260710"/>
                <a:gd name="connsiteX15" fmla="*/ 4853940 w 5425440"/>
                <a:gd name="connsiteY15" fmla="*/ 932288 h 1260710"/>
                <a:gd name="connsiteX16" fmla="*/ 4907280 w 5425440"/>
                <a:gd name="connsiteY16" fmla="*/ 863708 h 1260710"/>
                <a:gd name="connsiteX17" fmla="*/ 5425440 w 5425440"/>
                <a:gd name="connsiteY17" fmla="*/ 863708 h 126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25440" h="1260710">
                  <a:moveTo>
                    <a:pt x="0" y="871328"/>
                  </a:moveTo>
                  <a:lnTo>
                    <a:pt x="937260" y="871328"/>
                  </a:lnTo>
                  <a:cubicBezTo>
                    <a:pt x="967740" y="800208"/>
                    <a:pt x="999490" y="652888"/>
                    <a:pt x="1028700" y="657968"/>
                  </a:cubicBezTo>
                  <a:cubicBezTo>
                    <a:pt x="1057910" y="663048"/>
                    <a:pt x="1070610" y="1011028"/>
                    <a:pt x="1112520" y="901808"/>
                  </a:cubicBezTo>
                  <a:cubicBezTo>
                    <a:pt x="1154430" y="792588"/>
                    <a:pt x="1225550" y="-53232"/>
                    <a:pt x="1280160" y="2648"/>
                  </a:cubicBezTo>
                  <a:cubicBezTo>
                    <a:pt x="1334770" y="58528"/>
                    <a:pt x="1385570" y="1099928"/>
                    <a:pt x="1440180" y="1237088"/>
                  </a:cubicBezTo>
                  <a:cubicBezTo>
                    <a:pt x="1494790" y="1374248"/>
                    <a:pt x="1560830" y="871328"/>
                    <a:pt x="1607820" y="825608"/>
                  </a:cubicBezTo>
                  <a:cubicBezTo>
                    <a:pt x="1654810" y="779888"/>
                    <a:pt x="1680210" y="1036428"/>
                    <a:pt x="1722120" y="962768"/>
                  </a:cubicBezTo>
                  <a:cubicBezTo>
                    <a:pt x="1764030" y="889108"/>
                    <a:pt x="1817370" y="406508"/>
                    <a:pt x="1859280" y="383648"/>
                  </a:cubicBezTo>
                  <a:cubicBezTo>
                    <a:pt x="1901190" y="360788"/>
                    <a:pt x="1944370" y="779888"/>
                    <a:pt x="1973580" y="825608"/>
                  </a:cubicBezTo>
                  <a:cubicBezTo>
                    <a:pt x="2002790" y="871328"/>
                    <a:pt x="2014220" y="652888"/>
                    <a:pt x="2034540" y="657968"/>
                  </a:cubicBezTo>
                  <a:cubicBezTo>
                    <a:pt x="2054860" y="663048"/>
                    <a:pt x="2099310" y="811638"/>
                    <a:pt x="2095500" y="856088"/>
                  </a:cubicBezTo>
                  <a:lnTo>
                    <a:pt x="4587240" y="856088"/>
                  </a:lnTo>
                  <a:cubicBezTo>
                    <a:pt x="4625340" y="894188"/>
                    <a:pt x="4671060" y="988168"/>
                    <a:pt x="4701540" y="970388"/>
                  </a:cubicBezTo>
                  <a:cubicBezTo>
                    <a:pt x="4732020" y="952608"/>
                    <a:pt x="4744720" y="755758"/>
                    <a:pt x="4770120" y="749408"/>
                  </a:cubicBezTo>
                  <a:cubicBezTo>
                    <a:pt x="4795520" y="743058"/>
                    <a:pt x="4831080" y="911968"/>
                    <a:pt x="4853940" y="932288"/>
                  </a:cubicBezTo>
                  <a:cubicBezTo>
                    <a:pt x="4871720" y="909428"/>
                    <a:pt x="4813300" y="875138"/>
                    <a:pt x="4907280" y="863708"/>
                  </a:cubicBezTo>
                  <a:cubicBezTo>
                    <a:pt x="5080000" y="863708"/>
                    <a:pt x="5356860" y="908158"/>
                    <a:pt x="5425440" y="863708"/>
                  </a:cubicBezTo>
                </a:path>
              </a:pathLst>
            </a:custGeom>
            <a:noFill/>
            <a:ln w="25400">
              <a:solidFill>
                <a:schemeClr val="bg1">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8" name="Straight Connector 7">
              <a:extLst>
                <a:ext uri="{FF2B5EF4-FFF2-40B4-BE49-F238E27FC236}">
                  <a16:creationId xmlns:a16="http://schemas.microsoft.com/office/drawing/2014/main" id="{1B0C05B8-C81B-8B90-BDCD-C54D7082D0D9}"/>
                </a:ext>
              </a:extLst>
            </p:cNvPr>
            <p:cNvCxnSpPr>
              <a:cxnSpLocks/>
            </p:cNvCxnSpPr>
            <p:nvPr userDrawn="1"/>
          </p:nvCxnSpPr>
          <p:spPr>
            <a:xfrm>
              <a:off x="3365500" y="6322758"/>
              <a:ext cx="6601412" cy="0"/>
            </a:xfrm>
            <a:prstGeom prst="line">
              <a:avLst/>
            </a:prstGeom>
            <a:noFill/>
            <a:ln w="25400">
              <a:solidFill>
                <a:schemeClr val="bg1">
                  <a:alpha val="28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3" name="TextBox 2">
            <a:extLst>
              <a:ext uri="{FF2B5EF4-FFF2-40B4-BE49-F238E27FC236}">
                <a16:creationId xmlns:a16="http://schemas.microsoft.com/office/drawing/2014/main" id="{D7D79F1F-5CD7-CE91-64B7-C139C3AD169F}"/>
              </a:ext>
            </a:extLst>
          </p:cNvPr>
          <p:cNvSpPr txBox="1"/>
          <p:nvPr/>
        </p:nvSpPr>
        <p:spPr>
          <a:xfrm>
            <a:off x="5380069" y="711200"/>
            <a:ext cx="4917440" cy="6247864"/>
          </a:xfrm>
          <a:prstGeom prst="rect">
            <a:avLst/>
          </a:prstGeom>
          <a:noFill/>
        </p:spPr>
        <p:txBody>
          <a:bodyPr wrap="square" rtlCol="0">
            <a:spAutoFit/>
          </a:bodyPr>
          <a:lstStyle/>
          <a:p>
            <a:pPr marL="285750" indent="-285750">
              <a:buFont typeface="Wingdings" panose="05000000000000000000" pitchFamily="2" charset="2"/>
              <a:buChar char="q"/>
            </a:pPr>
            <a:r>
              <a:rPr lang="en-GB" sz="2000" b="1" dirty="0">
                <a:latin typeface="Lora" pitchFamily="2" charset="0"/>
              </a:rPr>
              <a:t>Introduction</a:t>
            </a:r>
          </a:p>
          <a:p>
            <a:endParaRPr lang="en-GB" sz="2000" b="1" dirty="0">
              <a:latin typeface="Lora" pitchFamily="2" charset="0"/>
            </a:endParaRPr>
          </a:p>
          <a:p>
            <a:pPr marL="285750" indent="-285750">
              <a:buFont typeface="Wingdings" panose="05000000000000000000" pitchFamily="2" charset="2"/>
              <a:buChar char="q"/>
            </a:pPr>
            <a:r>
              <a:rPr lang="en-GB" sz="2000" b="1" dirty="0">
                <a:latin typeface="Lora" pitchFamily="2" charset="0"/>
              </a:rPr>
              <a:t>Objectives</a:t>
            </a:r>
          </a:p>
          <a:p>
            <a:endParaRPr lang="en-GB" sz="2000" b="1" dirty="0">
              <a:latin typeface="Lora" pitchFamily="2" charset="0"/>
            </a:endParaRPr>
          </a:p>
          <a:p>
            <a:pPr marL="285750" indent="-285750">
              <a:buFont typeface="Wingdings" panose="05000000000000000000" pitchFamily="2" charset="2"/>
              <a:buChar char="q"/>
            </a:pPr>
            <a:r>
              <a:rPr lang="en-GB" sz="2000" b="1" dirty="0">
                <a:latin typeface="Lora" pitchFamily="2" charset="0"/>
              </a:rPr>
              <a:t>Research questions</a:t>
            </a:r>
          </a:p>
          <a:p>
            <a:endParaRPr lang="en-GB" sz="2000" b="1" dirty="0">
              <a:latin typeface="Lora" pitchFamily="2" charset="0"/>
            </a:endParaRPr>
          </a:p>
          <a:p>
            <a:pPr marL="285750" indent="-285750">
              <a:buFont typeface="Wingdings" panose="05000000000000000000" pitchFamily="2" charset="2"/>
              <a:buChar char="q"/>
            </a:pPr>
            <a:r>
              <a:rPr lang="en-GB" sz="2000" b="1" dirty="0">
                <a:latin typeface="Lora" pitchFamily="2" charset="0"/>
              </a:rPr>
              <a:t>Literature Review</a:t>
            </a:r>
          </a:p>
          <a:p>
            <a:endParaRPr lang="en-GB" sz="2000" b="1" dirty="0">
              <a:latin typeface="Lora" pitchFamily="2" charset="0"/>
            </a:endParaRPr>
          </a:p>
          <a:p>
            <a:pPr marL="285750" indent="-285750">
              <a:buFont typeface="Wingdings" panose="05000000000000000000" pitchFamily="2" charset="2"/>
              <a:buChar char="q"/>
            </a:pPr>
            <a:r>
              <a:rPr lang="en-GB" sz="2000" b="1" dirty="0">
                <a:latin typeface="Lora" pitchFamily="2" charset="0"/>
              </a:rPr>
              <a:t>Methodology</a:t>
            </a:r>
          </a:p>
          <a:p>
            <a:pPr marL="285750" indent="-285750">
              <a:buFont typeface="Wingdings" panose="05000000000000000000" pitchFamily="2" charset="2"/>
              <a:buChar char="q"/>
            </a:pPr>
            <a:endParaRPr lang="en-GB" sz="2000" b="1" dirty="0">
              <a:latin typeface="Lora" pitchFamily="2" charset="0"/>
            </a:endParaRPr>
          </a:p>
          <a:p>
            <a:pPr marL="285750" indent="-285750">
              <a:buFont typeface="Wingdings" panose="05000000000000000000" pitchFamily="2" charset="2"/>
              <a:buChar char="q"/>
            </a:pPr>
            <a:r>
              <a:rPr lang="en-GB" sz="2000" b="1" dirty="0">
                <a:latin typeface="Lora" pitchFamily="2" charset="0"/>
              </a:rPr>
              <a:t>Insights</a:t>
            </a:r>
          </a:p>
          <a:p>
            <a:pPr marL="285750" indent="-285750">
              <a:buFont typeface="Wingdings" panose="05000000000000000000" pitchFamily="2" charset="2"/>
              <a:buChar char="q"/>
            </a:pPr>
            <a:endParaRPr lang="en-GB" sz="2000" b="1" dirty="0">
              <a:latin typeface="Lora" pitchFamily="2" charset="0"/>
            </a:endParaRPr>
          </a:p>
          <a:p>
            <a:pPr marL="285750" indent="-285750">
              <a:buFont typeface="Wingdings" panose="05000000000000000000" pitchFamily="2" charset="2"/>
              <a:buChar char="q"/>
            </a:pPr>
            <a:r>
              <a:rPr lang="en-GB" sz="2000" b="1" dirty="0">
                <a:latin typeface="Lora" pitchFamily="2" charset="0"/>
              </a:rPr>
              <a:t>Model Selection</a:t>
            </a:r>
          </a:p>
          <a:p>
            <a:pPr marL="285750" indent="-285750">
              <a:buFont typeface="Wingdings" panose="05000000000000000000" pitchFamily="2" charset="2"/>
              <a:buChar char="q"/>
            </a:pPr>
            <a:endParaRPr lang="en-GB" sz="2000" b="1" dirty="0">
              <a:latin typeface="Lora" pitchFamily="2" charset="0"/>
            </a:endParaRPr>
          </a:p>
          <a:p>
            <a:pPr marL="285750" indent="-285750">
              <a:buFont typeface="Wingdings" panose="05000000000000000000" pitchFamily="2" charset="2"/>
              <a:buChar char="q"/>
            </a:pPr>
            <a:r>
              <a:rPr lang="en-GB" sz="2000" b="1" dirty="0">
                <a:latin typeface="Lora" pitchFamily="2" charset="0"/>
              </a:rPr>
              <a:t>Conclusion</a:t>
            </a:r>
          </a:p>
          <a:p>
            <a:pPr marL="285750" indent="-285750">
              <a:buFont typeface="Wingdings" panose="05000000000000000000" pitchFamily="2" charset="2"/>
              <a:buChar char="q"/>
            </a:pPr>
            <a:endParaRPr lang="en-GB" sz="2000" b="1" dirty="0">
              <a:latin typeface="Lora" pitchFamily="2" charset="0"/>
            </a:endParaRPr>
          </a:p>
          <a:p>
            <a:pPr marL="285750" indent="-285750">
              <a:buFont typeface="Wingdings" panose="05000000000000000000" pitchFamily="2" charset="2"/>
              <a:buChar char="q"/>
            </a:pPr>
            <a:r>
              <a:rPr lang="en-GB" sz="2000" b="1" dirty="0">
                <a:latin typeface="Lora" pitchFamily="2" charset="0"/>
              </a:rPr>
              <a:t>Recommendations</a:t>
            </a:r>
          </a:p>
          <a:p>
            <a:pPr marL="285750" indent="-285750">
              <a:buFont typeface="Wingdings" panose="05000000000000000000" pitchFamily="2" charset="2"/>
              <a:buChar char="q"/>
            </a:pPr>
            <a:endParaRPr lang="en-GB" sz="2000" b="1" dirty="0">
              <a:latin typeface="Lora" pitchFamily="2" charset="0"/>
            </a:endParaRPr>
          </a:p>
          <a:p>
            <a:pPr marL="285750" indent="-285750">
              <a:buFont typeface="Wingdings" panose="05000000000000000000" pitchFamily="2" charset="2"/>
              <a:buChar char="q"/>
            </a:pPr>
            <a:endParaRPr lang="en-GB" sz="2000" b="1" dirty="0">
              <a:latin typeface="Lora" pitchFamily="2" charset="0"/>
            </a:endParaRPr>
          </a:p>
          <a:p>
            <a:pPr marL="285750" indent="-285750">
              <a:buFont typeface="Wingdings" panose="05000000000000000000" pitchFamily="2" charset="2"/>
              <a:buChar char="q"/>
            </a:pPr>
            <a:endParaRPr lang="en-GB" sz="2000" b="1" dirty="0">
              <a:latin typeface="Lora" pitchFamily="2" charset="0"/>
            </a:endParaRPr>
          </a:p>
        </p:txBody>
      </p:sp>
    </p:spTree>
    <p:extLst>
      <p:ext uri="{BB962C8B-B14F-4D97-AF65-F5344CB8AC3E}">
        <p14:creationId xmlns:p14="http://schemas.microsoft.com/office/powerpoint/2010/main" val="80558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2108E0-6E1A-FE54-7F6D-673DBF97EEE7}"/>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4335" r="4335"/>
          <a:stretch/>
        </p:blipFill>
        <p:spPr>
          <a:xfrm>
            <a:off x="-16778" y="8389"/>
            <a:ext cx="12192000" cy="6858000"/>
          </a:xfrm>
          <a:prstGeom prst="rect">
            <a:avLst/>
          </a:prstGeom>
        </p:spPr>
      </p:pic>
      <p:sp>
        <p:nvSpPr>
          <p:cNvPr id="8" name="TextBox 7">
            <a:extLst>
              <a:ext uri="{FF2B5EF4-FFF2-40B4-BE49-F238E27FC236}">
                <a16:creationId xmlns:a16="http://schemas.microsoft.com/office/drawing/2014/main" id="{B507077B-8CB5-8B94-2E51-43B5D5493A9D}"/>
              </a:ext>
            </a:extLst>
          </p:cNvPr>
          <p:cNvSpPr txBox="1"/>
          <p:nvPr/>
        </p:nvSpPr>
        <p:spPr>
          <a:xfrm>
            <a:off x="6775450" y="455157"/>
            <a:ext cx="3619500" cy="584775"/>
          </a:xfrm>
          <a:prstGeom prst="rect">
            <a:avLst/>
          </a:prstGeom>
          <a:noFill/>
        </p:spPr>
        <p:txBody>
          <a:bodyPr wrap="square" rtlCol="0">
            <a:spAutoFit/>
          </a:bodyPr>
          <a:lstStyle/>
          <a:p>
            <a:pPr algn="ctr"/>
            <a:r>
              <a:rPr lang="en-US" sz="3200" b="1" dirty="0">
                <a:solidFill>
                  <a:schemeClr val="tx1">
                    <a:lumMod val="75000"/>
                    <a:lumOff val="25000"/>
                  </a:schemeClr>
                </a:solidFill>
                <a:latin typeface="Lora" pitchFamily="2" charset="0"/>
              </a:rPr>
              <a:t>Introduction</a:t>
            </a:r>
          </a:p>
        </p:txBody>
      </p:sp>
      <p:sp>
        <p:nvSpPr>
          <p:cNvPr id="2" name="TextBox 1">
            <a:extLst>
              <a:ext uri="{FF2B5EF4-FFF2-40B4-BE49-F238E27FC236}">
                <a16:creationId xmlns:a16="http://schemas.microsoft.com/office/drawing/2014/main" id="{CC293D87-F7B8-1E15-50FA-0CEBC4469DF8}"/>
              </a:ext>
            </a:extLst>
          </p:cNvPr>
          <p:cNvSpPr txBox="1"/>
          <p:nvPr/>
        </p:nvSpPr>
        <p:spPr>
          <a:xfrm>
            <a:off x="5669280" y="1270852"/>
            <a:ext cx="6339840" cy="5432256"/>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sz="1500" b="1" dirty="0">
                <a:effectLst/>
                <a:latin typeface="Lora" pitchFamily="2" charset="0"/>
                <a:ea typeface="Times New Roman" panose="02020603050405020304" pitchFamily="18" charset="0"/>
              </a:rPr>
              <a:t>Cardiovascular disease (CVD) is the world's leading cause of death, accounting for roughly one-third of all deaths.</a:t>
            </a:r>
            <a:r>
              <a:rPr lang="en-GB" sz="1500" b="1" kern="0" dirty="0">
                <a:solidFill>
                  <a:srgbClr val="000000"/>
                </a:solidFill>
                <a:effectLst/>
                <a:latin typeface="Lora" pitchFamily="2" charset="0"/>
                <a:ea typeface="Calibri" panose="020F0502020204030204" pitchFamily="34" charset="0"/>
              </a:rPr>
              <a:t> Early detection of high-risk patients is necessary for effective dietary, lifestyle, or medication interventions in CVD prevention.</a:t>
            </a:r>
          </a:p>
          <a:p>
            <a:pPr marL="285750" indent="-285750">
              <a:lnSpc>
                <a:spcPct val="150000"/>
              </a:lnSpc>
              <a:buFont typeface="Wingdings" panose="05000000000000000000" pitchFamily="2" charset="2"/>
              <a:buChar char="§"/>
            </a:pPr>
            <a:r>
              <a:rPr lang="en-GB" sz="1500" b="1" kern="0" dirty="0">
                <a:solidFill>
                  <a:srgbClr val="000000"/>
                </a:solidFill>
                <a:effectLst/>
                <a:latin typeface="Lora" pitchFamily="2" charset="0"/>
                <a:ea typeface="Calibri" panose="020F0502020204030204" pitchFamily="34" charset="0"/>
              </a:rPr>
              <a:t>The proposed work describes how to use a machine learning algorithm to predict heart attacks and identify the risk factors.</a:t>
            </a:r>
          </a:p>
          <a:p>
            <a:pPr marL="285750" indent="-285750">
              <a:lnSpc>
                <a:spcPct val="150000"/>
              </a:lnSpc>
              <a:buFont typeface="Wingdings" panose="05000000000000000000" pitchFamily="2" charset="2"/>
              <a:buChar char="§"/>
            </a:pPr>
            <a:r>
              <a:rPr lang="en-GB" sz="1500" b="1" kern="0" dirty="0">
                <a:solidFill>
                  <a:srgbClr val="000000"/>
                </a:solidFill>
                <a:effectLst/>
                <a:latin typeface="Lora" pitchFamily="2" charset="0"/>
                <a:ea typeface="Calibri" panose="020F0502020204030204" pitchFamily="34" charset="0"/>
              </a:rPr>
              <a:t>Testing and evaluating ML models to find out the best prediction model.</a:t>
            </a:r>
          </a:p>
          <a:p>
            <a:pPr marL="285750" indent="-285750">
              <a:lnSpc>
                <a:spcPct val="150000"/>
              </a:lnSpc>
              <a:buFont typeface="Wingdings" panose="05000000000000000000" pitchFamily="2" charset="2"/>
              <a:buChar char="§"/>
            </a:pPr>
            <a:r>
              <a:rPr lang="en-GB" sz="1500" b="1" dirty="0">
                <a:solidFill>
                  <a:srgbClr val="000000"/>
                </a:solidFill>
                <a:latin typeface="Lora" pitchFamily="2" charset="0"/>
                <a:ea typeface="Calibri" panose="020F0502020204030204" pitchFamily="34" charset="0"/>
                <a:cs typeface="Kartika" panose="02020503030404060203" pitchFamily="18" charset="0"/>
              </a:rPr>
              <a:t>T</a:t>
            </a:r>
            <a:r>
              <a:rPr lang="en-GB" sz="1500" b="1" dirty="0">
                <a:solidFill>
                  <a:srgbClr val="000000"/>
                </a:solidFill>
                <a:effectLst/>
                <a:latin typeface="Lora" pitchFamily="2" charset="0"/>
                <a:ea typeface="Calibri" panose="020F0502020204030204" pitchFamily="34" charset="0"/>
                <a:cs typeface="Kartika" panose="02020503030404060203" pitchFamily="18" charset="0"/>
              </a:rPr>
              <a:t>he aim of a heart attack prediction project is to improve patient outcomes, reduce mortality rates, and enhance the efficiency of healthcare delivery by identifying patients at higher risk for heart disease and implementing appropriate preventative measures.</a:t>
            </a:r>
            <a:endParaRPr lang="en-GB" sz="1500" b="1" dirty="0">
              <a:effectLst/>
              <a:latin typeface="Lora" pitchFamily="2" charset="0"/>
              <a:ea typeface="Calibri" panose="020F0502020204030204" pitchFamily="34" charset="0"/>
              <a:cs typeface="Kartika" panose="02020503030404060203" pitchFamily="18" charset="0"/>
            </a:endParaRPr>
          </a:p>
          <a:p>
            <a:pPr marL="285750" indent="-285750">
              <a:buFont typeface="Wingdings" panose="05000000000000000000" pitchFamily="2" charset="2"/>
              <a:buChar char="§"/>
            </a:pPr>
            <a:endParaRPr lang="en-US" sz="1600" b="1" dirty="0">
              <a:effectLst/>
              <a:latin typeface="Lora" pitchFamily="2" charset="0"/>
              <a:ea typeface="Times New Roman" panose="02020603050405020304" pitchFamily="18" charset="0"/>
            </a:endParaRPr>
          </a:p>
          <a:p>
            <a:pPr marL="285750" indent="-285750">
              <a:buFont typeface="Wingdings" panose="05000000000000000000" pitchFamily="2" charset="2"/>
              <a:buChar char="§"/>
            </a:pPr>
            <a:endParaRPr lang="en-GB" sz="1600" dirty="0"/>
          </a:p>
        </p:txBody>
      </p:sp>
    </p:spTree>
    <p:extLst>
      <p:ext uri="{BB962C8B-B14F-4D97-AF65-F5344CB8AC3E}">
        <p14:creationId xmlns:p14="http://schemas.microsoft.com/office/powerpoint/2010/main" val="1171687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C5EE4F-424A-2744-92D0-411781AC310C}"/>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5626"/>
          <a:stretch/>
        </p:blipFill>
        <p:spPr>
          <a:xfrm>
            <a:off x="-10160" y="10160"/>
            <a:ext cx="12192000" cy="6858000"/>
          </a:xfrm>
          <a:prstGeom prst="rect">
            <a:avLst/>
          </a:prstGeom>
        </p:spPr>
      </p:pic>
      <p:sp>
        <p:nvSpPr>
          <p:cNvPr id="2" name="TextBox 1">
            <a:extLst>
              <a:ext uri="{FF2B5EF4-FFF2-40B4-BE49-F238E27FC236}">
                <a16:creationId xmlns:a16="http://schemas.microsoft.com/office/drawing/2014/main" id="{B161A651-73C9-4798-6B3E-355952889F0F}"/>
              </a:ext>
            </a:extLst>
          </p:cNvPr>
          <p:cNvSpPr txBox="1"/>
          <p:nvPr/>
        </p:nvSpPr>
        <p:spPr>
          <a:xfrm>
            <a:off x="3616960" y="873760"/>
            <a:ext cx="8077200" cy="4714111"/>
          </a:xfrm>
          <a:prstGeom prst="rect">
            <a:avLst/>
          </a:prstGeom>
          <a:noFill/>
        </p:spPr>
        <p:txBody>
          <a:bodyPr wrap="square" rtlCol="0">
            <a:spAutoFit/>
          </a:bodyPr>
          <a:lstStyle/>
          <a:p>
            <a:pPr marL="0" indent="0" algn="ctr">
              <a:buNone/>
            </a:pPr>
            <a:r>
              <a:rPr lang="en-IN" sz="2400" b="1" dirty="0">
                <a:latin typeface="Lora" pitchFamily="2" charset="0"/>
              </a:rPr>
              <a:t>Objectives</a:t>
            </a:r>
          </a:p>
          <a:p>
            <a:pPr marL="0" indent="0">
              <a:buNone/>
            </a:pPr>
            <a:endParaRPr lang="en-IN" sz="2400" b="1" dirty="0">
              <a:latin typeface="Lora" pitchFamily="2" charset="0"/>
            </a:endParaRPr>
          </a:p>
          <a:p>
            <a:pPr marL="285750" indent="-285750" algn="just">
              <a:lnSpc>
                <a:spcPct val="150000"/>
              </a:lnSpc>
              <a:spcAft>
                <a:spcPts val="800"/>
              </a:spcAft>
              <a:buFont typeface="Wingdings" panose="05000000000000000000" pitchFamily="2" charset="2"/>
              <a:buChar char="§"/>
            </a:pPr>
            <a:r>
              <a:rPr lang="en-GB" sz="1500" b="1" dirty="0">
                <a:latin typeface="Lora" pitchFamily="2" charset="0"/>
              </a:rPr>
              <a:t>To make the data prepared for analysis and exploration.</a:t>
            </a:r>
          </a:p>
          <a:p>
            <a:pPr marL="285750" indent="-285750" algn="just">
              <a:lnSpc>
                <a:spcPct val="150000"/>
              </a:lnSpc>
              <a:spcAft>
                <a:spcPts val="800"/>
              </a:spcAft>
              <a:buFont typeface="Wingdings" panose="05000000000000000000" pitchFamily="2" charset="2"/>
              <a:buChar char="§"/>
            </a:pPr>
            <a:r>
              <a:rPr lang="en-GB" sz="1500" b="1" dirty="0">
                <a:latin typeface="Lora" pitchFamily="2" charset="0"/>
              </a:rPr>
              <a:t> To identify the correlation between the variables which helps in the prediction.</a:t>
            </a:r>
          </a:p>
          <a:p>
            <a:pPr marL="285750" indent="-285750" algn="just">
              <a:lnSpc>
                <a:spcPct val="150000"/>
              </a:lnSpc>
              <a:spcAft>
                <a:spcPts val="800"/>
              </a:spcAft>
              <a:buFont typeface="Wingdings" panose="05000000000000000000" pitchFamily="2" charset="2"/>
              <a:buChar char="§"/>
            </a:pPr>
            <a:r>
              <a:rPr lang="en-GB" sz="1500" b="1" dirty="0">
                <a:latin typeface="Lora" pitchFamily="2" charset="0"/>
              </a:rPr>
              <a:t> To analyse the root cause of Cardiovascular disease through different data visualizations.</a:t>
            </a:r>
          </a:p>
          <a:p>
            <a:pPr marL="285750" indent="-285750" algn="just">
              <a:lnSpc>
                <a:spcPct val="150000"/>
              </a:lnSpc>
              <a:spcAft>
                <a:spcPts val="800"/>
              </a:spcAft>
              <a:buFont typeface="Wingdings" panose="05000000000000000000" pitchFamily="2" charset="2"/>
              <a:buChar char="§"/>
            </a:pPr>
            <a:r>
              <a:rPr lang="en-GB" sz="1500" b="1" dirty="0">
                <a:latin typeface="Lora" pitchFamily="2" charset="0"/>
              </a:rPr>
              <a:t> To train and test the algorithms Random forest, Gradient boosting, </a:t>
            </a:r>
            <a:r>
              <a:rPr lang="en-GB" sz="1500" b="1" dirty="0" err="1">
                <a:latin typeface="Lora" pitchFamily="2" charset="0"/>
              </a:rPr>
              <a:t>Adaboost</a:t>
            </a:r>
            <a:r>
              <a:rPr lang="en-GB" sz="1500" b="1" dirty="0">
                <a:latin typeface="Lora" pitchFamily="2" charset="0"/>
              </a:rPr>
              <a:t>, Cat boost, and Gaussian naïve bayes for the best prediction.</a:t>
            </a:r>
          </a:p>
          <a:p>
            <a:pPr marL="285750" indent="-285750" algn="just">
              <a:lnSpc>
                <a:spcPct val="150000"/>
              </a:lnSpc>
              <a:spcAft>
                <a:spcPts val="800"/>
              </a:spcAft>
              <a:buFont typeface="Wingdings" panose="05000000000000000000" pitchFamily="2" charset="2"/>
              <a:buChar char="§"/>
            </a:pPr>
            <a:r>
              <a:rPr lang="en-GB" sz="1500" b="1" dirty="0">
                <a:latin typeface="Lora" pitchFamily="2" charset="0"/>
              </a:rPr>
              <a:t> Evaluate the model performance using metrics like accuracy, f1_score, precision, and recall.</a:t>
            </a:r>
          </a:p>
          <a:p>
            <a:pPr marL="285750" indent="-285750">
              <a:lnSpc>
                <a:spcPct val="150000"/>
              </a:lnSpc>
              <a:buFont typeface="Wingdings" panose="05000000000000000000" pitchFamily="2" charset="2"/>
              <a:buChar char="§"/>
            </a:pPr>
            <a:endParaRPr lang="en-IN" sz="1400" dirty="0">
              <a:latin typeface="Arial" panose="020B0604020202020204" pitchFamily="34" charset="0"/>
              <a:cs typeface="Arial" panose="020B0604020202020204" pitchFamily="34" charset="0"/>
            </a:endParaRPr>
          </a:p>
          <a:p>
            <a:endParaRPr lang="en-GB" dirty="0"/>
          </a:p>
        </p:txBody>
      </p:sp>
    </p:spTree>
    <p:extLst>
      <p:ext uri="{BB962C8B-B14F-4D97-AF65-F5344CB8AC3E}">
        <p14:creationId xmlns:p14="http://schemas.microsoft.com/office/powerpoint/2010/main" val="23937141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DB0F907-B1C6-C781-A7E4-3EEBAB199D67}"/>
              </a:ext>
            </a:extLst>
          </p:cNvPr>
          <p:cNvPicPr>
            <a:picLocks noChangeAspect="1"/>
          </p:cNvPicPr>
          <p:nvPr/>
        </p:nvPicPr>
        <p:blipFill rotWithShape="1">
          <a:blip r:embed="rId2">
            <a:alphaModFix amt="70000"/>
            <a:extLst>
              <a:ext uri="{28A0092B-C50C-407E-A947-70E740481C1C}">
                <a14:useLocalDpi xmlns:a14="http://schemas.microsoft.com/office/drawing/2010/main" val="0"/>
              </a:ext>
            </a:extLst>
          </a:blip>
          <a:srcRect t="7656" b="7656"/>
          <a:stretch/>
        </p:blipFill>
        <p:spPr>
          <a:xfrm>
            <a:off x="0" y="0"/>
            <a:ext cx="12192000" cy="6883400"/>
          </a:xfrm>
          <a:prstGeom prst="rect">
            <a:avLst/>
          </a:prstGeom>
        </p:spPr>
      </p:pic>
      <p:sp>
        <p:nvSpPr>
          <p:cNvPr id="5" name="TextBox 4">
            <a:extLst>
              <a:ext uri="{FF2B5EF4-FFF2-40B4-BE49-F238E27FC236}">
                <a16:creationId xmlns:a16="http://schemas.microsoft.com/office/drawing/2014/main" id="{E8EAD98F-726A-E008-7757-1C894F28D9DB}"/>
              </a:ext>
            </a:extLst>
          </p:cNvPr>
          <p:cNvSpPr txBox="1"/>
          <p:nvPr/>
        </p:nvSpPr>
        <p:spPr>
          <a:xfrm>
            <a:off x="574859" y="967381"/>
            <a:ext cx="5663381" cy="622478"/>
          </a:xfrm>
          <a:prstGeom prst="rect">
            <a:avLst/>
          </a:prstGeom>
          <a:noFill/>
        </p:spPr>
        <p:txBody>
          <a:bodyPr wrap="square">
            <a:spAutoFit/>
          </a:bodyPr>
          <a:lstStyle/>
          <a:p>
            <a:pPr lvl="0" algn="just">
              <a:lnSpc>
                <a:spcPct val="115000"/>
              </a:lnSpc>
            </a:pPr>
            <a:r>
              <a:rPr lang="en-GB" sz="3200" b="1" dirty="0">
                <a:effectLst/>
                <a:latin typeface="Lora" pitchFamily="2" charset="0"/>
                <a:ea typeface="Calibri" panose="020F0502020204030204" pitchFamily="34" charset="0"/>
                <a:cs typeface="Kartika" panose="02020503030404060203" pitchFamily="18" charset="0"/>
              </a:rPr>
              <a:t>Research</a:t>
            </a:r>
            <a:r>
              <a:rPr lang="en-GB" sz="3200" dirty="0">
                <a:effectLst/>
                <a:latin typeface="Lora" pitchFamily="2" charset="0"/>
                <a:ea typeface="Calibri" panose="020F0502020204030204" pitchFamily="34" charset="0"/>
                <a:cs typeface="Kartika" panose="02020503030404060203" pitchFamily="18" charset="0"/>
              </a:rPr>
              <a:t> </a:t>
            </a:r>
            <a:r>
              <a:rPr lang="en-GB" sz="3200" b="1" dirty="0">
                <a:effectLst/>
                <a:latin typeface="Lora" pitchFamily="2" charset="0"/>
                <a:ea typeface="Calibri" panose="020F0502020204030204" pitchFamily="34" charset="0"/>
                <a:cs typeface="Kartika" panose="02020503030404060203" pitchFamily="18" charset="0"/>
              </a:rPr>
              <a:t>Questions</a:t>
            </a:r>
          </a:p>
        </p:txBody>
      </p:sp>
      <p:sp>
        <p:nvSpPr>
          <p:cNvPr id="2" name="TextBox 1">
            <a:extLst>
              <a:ext uri="{FF2B5EF4-FFF2-40B4-BE49-F238E27FC236}">
                <a16:creationId xmlns:a16="http://schemas.microsoft.com/office/drawing/2014/main" id="{B8814709-5282-DC22-84F7-4D369D1A47EA}"/>
              </a:ext>
            </a:extLst>
          </p:cNvPr>
          <p:cNvSpPr txBox="1"/>
          <p:nvPr/>
        </p:nvSpPr>
        <p:spPr>
          <a:xfrm>
            <a:off x="264160" y="2018850"/>
            <a:ext cx="5354320" cy="2709075"/>
          </a:xfrm>
          <a:prstGeom prst="rect">
            <a:avLst/>
          </a:prstGeom>
          <a:noFill/>
        </p:spPr>
        <p:txBody>
          <a:bodyPr wrap="square" rtlCol="0">
            <a:spAutoFit/>
          </a:bodyPr>
          <a:lstStyle/>
          <a:p>
            <a:pPr marL="342900" lvl="0" indent="-342900" algn="just">
              <a:lnSpc>
                <a:spcPct val="150000"/>
              </a:lnSpc>
              <a:buFont typeface="+mj-lt"/>
              <a:buAutoNum type="arabicPeriod"/>
            </a:pPr>
            <a:r>
              <a:rPr lang="en-GB" sz="1600" b="1" dirty="0">
                <a:solidFill>
                  <a:srgbClr val="000000"/>
                </a:solidFill>
                <a:effectLst/>
                <a:latin typeface="Lora" pitchFamily="2" charset="0"/>
                <a:ea typeface="Calibri" panose="020F0502020204030204" pitchFamily="34" charset="0"/>
                <a:cs typeface="Kartika" panose="02020503030404060203" pitchFamily="18" charset="0"/>
              </a:rPr>
              <a:t>What can be done to improve the analysis and prediction of cardiovascular disease with the existing machine learning models?</a:t>
            </a:r>
          </a:p>
          <a:p>
            <a:pPr marL="342900" lvl="0" indent="-342900" algn="just">
              <a:lnSpc>
                <a:spcPct val="150000"/>
              </a:lnSpc>
              <a:buFont typeface="+mj-lt"/>
              <a:buAutoNum type="arabicPeriod"/>
            </a:pPr>
            <a:endParaRPr lang="en-GB" sz="1600" b="1" dirty="0">
              <a:effectLst/>
              <a:latin typeface="Lora" pitchFamily="2" charset="0"/>
              <a:ea typeface="Calibri" panose="020F0502020204030204" pitchFamily="34" charset="0"/>
              <a:cs typeface="Kartika" panose="02020503030404060203" pitchFamily="18" charset="0"/>
            </a:endParaRPr>
          </a:p>
          <a:p>
            <a:pPr marL="342900" lvl="0" indent="-342900" algn="just">
              <a:lnSpc>
                <a:spcPct val="150000"/>
              </a:lnSpc>
              <a:spcAft>
                <a:spcPts val="800"/>
              </a:spcAft>
              <a:buFont typeface="+mj-lt"/>
              <a:buAutoNum type="arabicPeriod"/>
            </a:pPr>
            <a:r>
              <a:rPr lang="en-GB" sz="1600" b="1" dirty="0">
                <a:solidFill>
                  <a:srgbClr val="000000"/>
                </a:solidFill>
                <a:effectLst/>
                <a:latin typeface="Lora" pitchFamily="2" charset="0"/>
                <a:ea typeface="Calibri" panose="020F0502020204030204" pitchFamily="34" charset="0"/>
                <a:cs typeface="Kartika" panose="02020503030404060203" pitchFamily="18" charset="0"/>
              </a:rPr>
              <a:t>Which is the best classification algorithm for the prediction and analysis of the proposed work?</a:t>
            </a:r>
            <a:endParaRPr lang="en-GB" sz="1600" b="1" dirty="0">
              <a:effectLst/>
              <a:latin typeface="Lora" pitchFamily="2" charset="0"/>
              <a:ea typeface="Calibri" panose="020F0502020204030204" pitchFamily="34" charset="0"/>
              <a:cs typeface="Kartika" panose="02020503030404060203" pitchFamily="18" charset="0"/>
            </a:endParaRPr>
          </a:p>
          <a:p>
            <a:pPr algn="just">
              <a:lnSpc>
                <a:spcPct val="115000"/>
              </a:lnSpc>
              <a:spcAft>
                <a:spcPts val="800"/>
              </a:spcAft>
            </a:pPr>
            <a:r>
              <a:rPr lang="en-GB" dirty="0">
                <a:solidFill>
                  <a:srgbClr val="000000"/>
                </a:solidFill>
                <a:effectLst/>
                <a:latin typeface="Lora" pitchFamily="2" charset="0"/>
                <a:ea typeface="Calibri" panose="020F0502020204030204" pitchFamily="34" charset="0"/>
                <a:cs typeface="Kartika" panose="02020503030404060203" pitchFamily="18" charset="0"/>
              </a:rPr>
              <a:t> </a:t>
            </a:r>
            <a:endParaRPr lang="en-GB" dirty="0">
              <a:effectLst/>
              <a:latin typeface="Lora" pitchFamily="2" charset="0"/>
              <a:ea typeface="Calibri" panose="020F0502020204030204" pitchFamily="34" charset="0"/>
              <a:cs typeface="Kartika" panose="02020503030404060203" pitchFamily="18" charset="0"/>
            </a:endParaRPr>
          </a:p>
        </p:txBody>
      </p:sp>
    </p:spTree>
    <p:extLst>
      <p:ext uri="{BB962C8B-B14F-4D97-AF65-F5344CB8AC3E}">
        <p14:creationId xmlns:p14="http://schemas.microsoft.com/office/powerpoint/2010/main" val="214375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ree photo view of anatomic heart model for educational purpose with stethoscope">
            <a:extLst>
              <a:ext uri="{FF2B5EF4-FFF2-40B4-BE49-F238E27FC236}">
                <a16:creationId xmlns:a16="http://schemas.microsoft.com/office/drawing/2014/main" id="{A99B9D93-AB06-4009-82E4-A7E90FCB8033}"/>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0"/>
            <a:ext cx="4568348"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3F5F9432-AB26-980C-DB17-DE2516FBE6E2}"/>
              </a:ext>
            </a:extLst>
          </p:cNvPr>
          <p:cNvGrpSpPr/>
          <p:nvPr/>
        </p:nvGrpSpPr>
        <p:grpSpPr>
          <a:xfrm>
            <a:off x="5108733" y="1223774"/>
            <a:ext cx="5925027" cy="4220716"/>
            <a:chOff x="6284986" y="866272"/>
            <a:chExt cx="4851877" cy="4220716"/>
          </a:xfrm>
        </p:grpSpPr>
        <p:sp>
          <p:nvSpPr>
            <p:cNvPr id="4" name="TextBox 3">
              <a:extLst>
                <a:ext uri="{FF2B5EF4-FFF2-40B4-BE49-F238E27FC236}">
                  <a16:creationId xmlns:a16="http://schemas.microsoft.com/office/drawing/2014/main" id="{6DDA6DD9-FCFC-5FA7-494C-742F4CC6EDCB}"/>
                </a:ext>
              </a:extLst>
            </p:cNvPr>
            <p:cNvSpPr txBox="1"/>
            <p:nvPr/>
          </p:nvSpPr>
          <p:spPr>
            <a:xfrm>
              <a:off x="6426750" y="1915542"/>
              <a:ext cx="4568348" cy="3171446"/>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en-IN" sz="1500" b="1" dirty="0">
                  <a:latin typeface="Lora" pitchFamily="2" charset="0"/>
                </a:rPr>
                <a:t>The literature review helps to sort out the best models for </a:t>
              </a:r>
              <a:r>
                <a:rPr lang="en-US" sz="1500" b="1" dirty="0">
                  <a:latin typeface="Lora" pitchFamily="2" charset="0"/>
                </a:rPr>
                <a:t>heart attack prediction</a:t>
              </a:r>
              <a:r>
                <a:rPr lang="en-IN" sz="1500" b="1">
                  <a:latin typeface="Lora" pitchFamily="2" charset="0"/>
                </a:rPr>
                <a:t> -</a:t>
              </a:r>
              <a:r>
                <a:rPr lang="en-GB" sz="1500" b="1">
                  <a:solidFill>
                    <a:srgbClr val="000000"/>
                  </a:solidFill>
                  <a:latin typeface="Lora" pitchFamily="2" charset="0"/>
                  <a:ea typeface="Calibri" panose="020F0502020204030204" pitchFamily="34" charset="0"/>
                  <a:cs typeface="Times New Roman" panose="02020603050405020304" pitchFamily="18" charset="0"/>
                </a:rPr>
                <a:t>G</a:t>
              </a:r>
              <a:r>
                <a:rPr lang="en-GB" sz="1500" b="1">
                  <a:solidFill>
                    <a:srgbClr val="000000"/>
                  </a:solidFill>
                  <a:effectLst/>
                  <a:latin typeface="Lora" pitchFamily="2" charset="0"/>
                  <a:ea typeface="Calibri" panose="020F0502020204030204" pitchFamily="34" charset="0"/>
                  <a:cs typeface="Times New Roman" panose="02020603050405020304" pitchFamily="18" charset="0"/>
                </a:rPr>
                <a:t>aussian </a:t>
              </a:r>
              <a:r>
                <a:rPr lang="en-GB" sz="1500" b="1" dirty="0">
                  <a:solidFill>
                    <a:srgbClr val="000000"/>
                  </a:solidFill>
                  <a:effectLst/>
                  <a:latin typeface="Lora" pitchFamily="2" charset="0"/>
                  <a:ea typeface="Calibri" panose="020F0502020204030204" pitchFamily="34" charset="0"/>
                  <a:cs typeface="Times New Roman" panose="02020603050405020304" pitchFamily="18" charset="0"/>
                </a:rPr>
                <a:t>naïve Bayes</a:t>
              </a:r>
              <a:r>
                <a:rPr lang="en-IN" sz="1500" b="1" dirty="0">
                  <a:solidFill>
                    <a:srgbClr val="000000"/>
                  </a:solidFill>
                  <a:effectLst/>
                  <a:latin typeface="Lora" pitchFamily="2" charset="0"/>
                  <a:ea typeface="Calibri" panose="020F0502020204030204" pitchFamily="34" charset="0"/>
                  <a:cs typeface="Times New Roman" panose="02020603050405020304" pitchFamily="18" charset="0"/>
                </a:rPr>
                <a:t>,</a:t>
              </a:r>
            </a:p>
            <a:p>
              <a:pPr>
                <a:lnSpc>
                  <a:spcPct val="150000"/>
                </a:lnSpc>
              </a:pPr>
              <a:r>
                <a:rPr lang="en-IN" sz="1500" b="1" dirty="0">
                  <a:solidFill>
                    <a:srgbClr val="000000"/>
                  </a:solidFill>
                  <a:effectLst/>
                  <a:latin typeface="Lora" pitchFamily="2" charset="0"/>
                  <a:ea typeface="Calibri" panose="020F0502020204030204" pitchFamily="34" charset="0"/>
                  <a:cs typeface="Times New Roman" panose="02020603050405020304" pitchFamily="18" charset="0"/>
                </a:rPr>
                <a:t>      </a:t>
              </a:r>
              <a:r>
                <a:rPr lang="en-IN" sz="1500" b="1" dirty="0">
                  <a:latin typeface="Lora" pitchFamily="2" charset="0"/>
                </a:rPr>
                <a:t>Random Forest, </a:t>
              </a:r>
              <a:r>
                <a:rPr lang="en-GB" sz="1500" b="1" dirty="0">
                  <a:solidFill>
                    <a:srgbClr val="000000"/>
                  </a:solidFill>
                  <a:latin typeface="Lora" pitchFamily="2" charset="0"/>
                  <a:ea typeface="Calibri" panose="020F0502020204030204" pitchFamily="34" charset="0"/>
                  <a:cs typeface="Times New Roman" panose="02020603050405020304" pitchFamily="18" charset="0"/>
                </a:rPr>
                <a:t>G</a:t>
              </a:r>
              <a:r>
                <a:rPr lang="en-GB" sz="1500" b="1" dirty="0">
                  <a:solidFill>
                    <a:srgbClr val="000000"/>
                  </a:solidFill>
                  <a:effectLst/>
                  <a:latin typeface="Lora" pitchFamily="2" charset="0"/>
                  <a:ea typeface="Calibri" panose="020F0502020204030204" pitchFamily="34" charset="0"/>
                  <a:cs typeface="Times New Roman" panose="02020603050405020304" pitchFamily="18" charset="0"/>
                </a:rPr>
                <a:t>radient boosting, </a:t>
              </a:r>
              <a:r>
                <a:rPr lang="en-IN" sz="1500" b="1" dirty="0">
                  <a:latin typeface="Lora" pitchFamily="2" charset="0"/>
                </a:rPr>
                <a:t>Ada boost, </a:t>
              </a:r>
              <a:r>
                <a:rPr lang="en-IN" sz="1500" b="1" dirty="0" err="1">
                  <a:latin typeface="Lora" pitchFamily="2" charset="0"/>
                </a:rPr>
                <a:t>CatBoost</a:t>
              </a:r>
              <a:r>
                <a:rPr lang="en-IN" sz="1500" b="1" dirty="0">
                  <a:latin typeface="Lora" pitchFamily="2" charset="0"/>
                </a:rPr>
                <a:t>   </a:t>
              </a:r>
            </a:p>
            <a:p>
              <a:pPr>
                <a:lnSpc>
                  <a:spcPct val="150000"/>
                </a:lnSpc>
              </a:pPr>
              <a:endParaRPr lang="en-IN" sz="1500" b="1" dirty="0">
                <a:latin typeface="Lora" pitchFamily="2" charset="0"/>
              </a:endParaRPr>
            </a:p>
            <a:p>
              <a:pPr marL="285750" indent="-285750">
                <a:lnSpc>
                  <a:spcPct val="150000"/>
                </a:lnSpc>
                <a:buFont typeface="Wingdings" panose="05000000000000000000" pitchFamily="2" charset="2"/>
                <a:buChar char="§"/>
              </a:pPr>
              <a:r>
                <a:rPr lang="en-GB" sz="1500" b="1" dirty="0">
                  <a:latin typeface="Lora" pitchFamily="2" charset="0"/>
                </a:rPr>
                <a:t>Heart attack prediction overview and techniques</a:t>
              </a:r>
            </a:p>
            <a:p>
              <a:pPr>
                <a:lnSpc>
                  <a:spcPct val="150000"/>
                </a:lnSpc>
              </a:pPr>
              <a:endParaRPr lang="en-IN" sz="1500" b="1" dirty="0">
                <a:latin typeface="Lora" pitchFamily="2" charset="0"/>
              </a:endParaRPr>
            </a:p>
            <a:p>
              <a:pPr marL="285750" indent="-285750">
                <a:lnSpc>
                  <a:spcPct val="150000"/>
                </a:lnSpc>
                <a:buFont typeface="Wingdings" panose="05000000000000000000" pitchFamily="2" charset="2"/>
                <a:buChar char="§"/>
              </a:pPr>
              <a:r>
                <a:rPr lang="en-GB" sz="1500" b="1" dirty="0">
                  <a:latin typeface="Lora" pitchFamily="2" charset="0"/>
                </a:rPr>
                <a:t>Heart disease prediction survey</a:t>
              </a:r>
            </a:p>
            <a:p>
              <a:pPr marL="285750" indent="-285750">
                <a:lnSpc>
                  <a:spcPct val="150000"/>
                </a:lnSpc>
                <a:buFont typeface="Wingdings" panose="05000000000000000000" pitchFamily="2" charset="2"/>
                <a:buChar char="§"/>
              </a:pPr>
              <a:endParaRPr lang="en-GB" sz="1500" dirty="0">
                <a:latin typeface="Lora" pitchFamily="2" charset="0"/>
              </a:endParaRPr>
            </a:p>
            <a:p>
              <a:pPr>
                <a:lnSpc>
                  <a:spcPct val="150000"/>
                </a:lnSpc>
              </a:pPr>
              <a:endParaRPr lang="en-US" sz="1500" dirty="0">
                <a:solidFill>
                  <a:schemeClr val="tx1">
                    <a:lumMod val="75000"/>
                    <a:lumOff val="25000"/>
                  </a:schemeClr>
                </a:solidFill>
                <a:latin typeface="Lora" pitchFamily="2" charset="0"/>
              </a:endParaRPr>
            </a:p>
          </p:txBody>
        </p:sp>
        <p:sp>
          <p:nvSpPr>
            <p:cNvPr id="6" name="TextBox 5">
              <a:extLst>
                <a:ext uri="{FF2B5EF4-FFF2-40B4-BE49-F238E27FC236}">
                  <a16:creationId xmlns:a16="http://schemas.microsoft.com/office/drawing/2014/main" id="{5AA121E8-89FB-1F4B-7138-DFBF675DD9A1}"/>
                </a:ext>
              </a:extLst>
            </p:cNvPr>
            <p:cNvSpPr txBox="1"/>
            <p:nvPr/>
          </p:nvSpPr>
          <p:spPr>
            <a:xfrm>
              <a:off x="6284986" y="866272"/>
              <a:ext cx="4851877" cy="584775"/>
            </a:xfrm>
            <a:prstGeom prst="rect">
              <a:avLst/>
            </a:prstGeom>
            <a:noFill/>
          </p:spPr>
          <p:txBody>
            <a:bodyPr wrap="square">
              <a:spAutoFit/>
            </a:bodyPr>
            <a:lstStyle/>
            <a:p>
              <a:pPr algn="ctr"/>
              <a:r>
                <a:rPr lang="en-US" sz="3200" b="1" dirty="0">
                  <a:solidFill>
                    <a:schemeClr val="tx1">
                      <a:lumMod val="75000"/>
                      <a:lumOff val="25000"/>
                    </a:schemeClr>
                  </a:solidFill>
                  <a:latin typeface="Lora" pitchFamily="2" charset="0"/>
                </a:rPr>
                <a:t>Literature Review</a:t>
              </a:r>
            </a:p>
          </p:txBody>
        </p:sp>
      </p:grpSp>
    </p:spTree>
    <p:extLst>
      <p:ext uri="{BB962C8B-B14F-4D97-AF65-F5344CB8AC3E}">
        <p14:creationId xmlns:p14="http://schemas.microsoft.com/office/powerpoint/2010/main" val="3051844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2108E0-6E1A-FE54-7F6D-673DBF97EEE7}"/>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4335" r="4335"/>
          <a:stretch/>
        </p:blipFill>
        <p:spPr>
          <a:xfrm>
            <a:off x="-16778" y="8389"/>
            <a:ext cx="12192000" cy="6858000"/>
          </a:xfrm>
          <a:prstGeom prst="rect">
            <a:avLst/>
          </a:prstGeom>
        </p:spPr>
      </p:pic>
      <p:sp>
        <p:nvSpPr>
          <p:cNvPr id="8" name="TextBox 7">
            <a:extLst>
              <a:ext uri="{FF2B5EF4-FFF2-40B4-BE49-F238E27FC236}">
                <a16:creationId xmlns:a16="http://schemas.microsoft.com/office/drawing/2014/main" id="{B507077B-8CB5-8B94-2E51-43B5D5493A9D}"/>
              </a:ext>
            </a:extLst>
          </p:cNvPr>
          <p:cNvSpPr txBox="1"/>
          <p:nvPr/>
        </p:nvSpPr>
        <p:spPr>
          <a:xfrm>
            <a:off x="6779611" y="963924"/>
            <a:ext cx="3619500" cy="584775"/>
          </a:xfrm>
          <a:prstGeom prst="rect">
            <a:avLst/>
          </a:prstGeom>
          <a:noFill/>
        </p:spPr>
        <p:txBody>
          <a:bodyPr wrap="square" rtlCol="0">
            <a:spAutoFit/>
          </a:bodyPr>
          <a:lstStyle/>
          <a:p>
            <a:pPr algn="ctr"/>
            <a:r>
              <a:rPr lang="en-US" sz="3200" b="1" dirty="0">
                <a:solidFill>
                  <a:schemeClr val="tx1">
                    <a:lumMod val="75000"/>
                    <a:lumOff val="25000"/>
                  </a:schemeClr>
                </a:solidFill>
                <a:latin typeface="Lora" pitchFamily="2" charset="0"/>
              </a:rPr>
              <a:t>Methodology</a:t>
            </a:r>
          </a:p>
        </p:txBody>
      </p:sp>
      <p:sp>
        <p:nvSpPr>
          <p:cNvPr id="2" name="TextBox 1">
            <a:extLst>
              <a:ext uri="{FF2B5EF4-FFF2-40B4-BE49-F238E27FC236}">
                <a16:creationId xmlns:a16="http://schemas.microsoft.com/office/drawing/2014/main" id="{CC293D87-F7B8-1E15-50FA-0CEBC4469DF8}"/>
              </a:ext>
            </a:extLst>
          </p:cNvPr>
          <p:cNvSpPr txBox="1"/>
          <p:nvPr/>
        </p:nvSpPr>
        <p:spPr>
          <a:xfrm>
            <a:off x="6079222" y="2184400"/>
            <a:ext cx="5730240" cy="3272691"/>
          </a:xfrm>
          <a:prstGeom prst="rect">
            <a:avLst/>
          </a:prstGeom>
          <a:noFill/>
        </p:spPr>
        <p:txBody>
          <a:bodyPr wrap="square" rtlCol="0">
            <a:spAutoFit/>
          </a:bodyPr>
          <a:lstStyle/>
          <a:p>
            <a:pPr marL="342900" lvl="0" indent="-342900" algn="just">
              <a:lnSpc>
                <a:spcPct val="150000"/>
              </a:lnSpc>
              <a:spcAft>
                <a:spcPts val="800"/>
              </a:spcAft>
              <a:buFont typeface="Wingdings" panose="05000000000000000000" pitchFamily="2" charset="2"/>
              <a:buChar char="§"/>
              <a:tabLst>
                <a:tab pos="457200" algn="l"/>
              </a:tabLst>
            </a:pPr>
            <a:r>
              <a:rPr lang="en-US" b="1" dirty="0">
                <a:latin typeface="Lora" pitchFamily="2" charset="0"/>
              </a:rPr>
              <a:t>Data collection</a:t>
            </a:r>
            <a:endParaRPr lang="en-GB" b="1" dirty="0">
              <a:latin typeface="Lora" pitchFamily="2" charset="0"/>
            </a:endParaRPr>
          </a:p>
          <a:p>
            <a:pPr marL="342900" lvl="0" indent="-342900" algn="just">
              <a:lnSpc>
                <a:spcPct val="150000"/>
              </a:lnSpc>
              <a:spcAft>
                <a:spcPts val="800"/>
              </a:spcAft>
              <a:buFont typeface="Wingdings" panose="05000000000000000000" pitchFamily="2" charset="2"/>
              <a:buChar char="§"/>
              <a:tabLst>
                <a:tab pos="457200" algn="l"/>
              </a:tabLst>
            </a:pPr>
            <a:r>
              <a:rPr lang="en-US" b="1" dirty="0">
                <a:latin typeface="Lora" pitchFamily="2" charset="0"/>
              </a:rPr>
              <a:t>Data pre-operation</a:t>
            </a:r>
            <a:endParaRPr lang="en-GB" b="1" dirty="0">
              <a:latin typeface="Lora" pitchFamily="2" charset="0"/>
            </a:endParaRPr>
          </a:p>
          <a:p>
            <a:pPr marL="342900" lvl="0" indent="-342900" algn="just">
              <a:lnSpc>
                <a:spcPct val="150000"/>
              </a:lnSpc>
              <a:spcAft>
                <a:spcPts val="800"/>
              </a:spcAft>
              <a:buFont typeface="Wingdings" panose="05000000000000000000" pitchFamily="2" charset="2"/>
              <a:buChar char="§"/>
              <a:tabLst>
                <a:tab pos="457200" algn="l"/>
              </a:tabLst>
            </a:pPr>
            <a:r>
              <a:rPr lang="en-US" b="1" dirty="0">
                <a:latin typeface="Lora" pitchFamily="2" charset="0"/>
              </a:rPr>
              <a:t>Data analysis and visualization</a:t>
            </a:r>
          </a:p>
          <a:p>
            <a:pPr marL="285750" indent="-285750">
              <a:lnSpc>
                <a:spcPct val="150000"/>
              </a:lnSpc>
              <a:buFont typeface="Wingdings" panose="05000000000000000000" pitchFamily="2" charset="2"/>
              <a:buChar char="§"/>
            </a:pPr>
            <a:r>
              <a:rPr lang="en-IN" sz="1800" b="1" dirty="0">
                <a:latin typeface="Lora" pitchFamily="2" charset="0"/>
              </a:rPr>
              <a:t> Exploratory Data Analysis</a:t>
            </a:r>
          </a:p>
          <a:p>
            <a:pPr marL="285750" indent="-285750">
              <a:lnSpc>
                <a:spcPct val="150000"/>
              </a:lnSpc>
              <a:buFont typeface="Wingdings" panose="05000000000000000000" pitchFamily="2" charset="2"/>
              <a:buChar char="§"/>
            </a:pPr>
            <a:r>
              <a:rPr lang="en-IN" sz="1800" b="1" dirty="0">
                <a:latin typeface="Lora" pitchFamily="2" charset="0"/>
              </a:rPr>
              <a:t> Insights and heart attack Prediction</a:t>
            </a:r>
          </a:p>
          <a:p>
            <a:pPr marL="342900" lvl="0" indent="-342900" algn="just">
              <a:lnSpc>
                <a:spcPct val="150000"/>
              </a:lnSpc>
              <a:spcAft>
                <a:spcPts val="800"/>
              </a:spcAft>
              <a:buFont typeface="Wingdings" panose="05000000000000000000" pitchFamily="2" charset="2"/>
              <a:buChar char="§"/>
              <a:tabLst>
                <a:tab pos="457200" algn="l"/>
              </a:tabLst>
            </a:pPr>
            <a:endParaRPr lang="en-GB" b="1" dirty="0">
              <a:latin typeface="Lora" pitchFamily="2" charset="0"/>
            </a:endParaRP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614291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C5EE4F-424A-2744-92D0-411781AC310C}"/>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5626"/>
          <a:stretch/>
        </p:blipFill>
        <p:spPr>
          <a:xfrm>
            <a:off x="-10160" y="20320"/>
            <a:ext cx="12192000" cy="6858000"/>
          </a:xfrm>
          <a:prstGeom prst="rect">
            <a:avLst/>
          </a:prstGeom>
        </p:spPr>
      </p:pic>
      <p:sp>
        <p:nvSpPr>
          <p:cNvPr id="2" name="TextBox 1">
            <a:extLst>
              <a:ext uri="{FF2B5EF4-FFF2-40B4-BE49-F238E27FC236}">
                <a16:creationId xmlns:a16="http://schemas.microsoft.com/office/drawing/2014/main" id="{B161A651-73C9-4798-6B3E-355952889F0F}"/>
              </a:ext>
            </a:extLst>
          </p:cNvPr>
          <p:cNvSpPr txBox="1"/>
          <p:nvPr/>
        </p:nvSpPr>
        <p:spPr>
          <a:xfrm>
            <a:off x="4023360" y="894080"/>
            <a:ext cx="7579360" cy="4053033"/>
          </a:xfrm>
          <a:prstGeom prst="rect">
            <a:avLst/>
          </a:prstGeom>
          <a:noFill/>
        </p:spPr>
        <p:txBody>
          <a:bodyPr wrap="square" rtlCol="0">
            <a:spAutoFit/>
          </a:bodyPr>
          <a:lstStyle/>
          <a:p>
            <a:pPr marL="0" indent="0" algn="ctr">
              <a:lnSpc>
                <a:spcPct val="150000"/>
              </a:lnSpc>
              <a:buNone/>
            </a:pPr>
            <a:r>
              <a:rPr lang="en-IN" dirty="0"/>
              <a:t> </a:t>
            </a:r>
            <a:r>
              <a:rPr lang="en-US" sz="2400" b="1" dirty="0">
                <a:solidFill>
                  <a:schemeClr val="tx1">
                    <a:lumMod val="75000"/>
                    <a:lumOff val="25000"/>
                  </a:schemeClr>
                </a:solidFill>
                <a:latin typeface="Lora" pitchFamily="2" charset="0"/>
              </a:rPr>
              <a:t>Methodology (Continued..)</a:t>
            </a:r>
            <a:endParaRPr lang="en-IN" sz="2400" b="1" dirty="0">
              <a:latin typeface="Lora" pitchFamily="2" charset="0"/>
            </a:endParaRPr>
          </a:p>
          <a:p>
            <a:pPr marL="342900" indent="-342900">
              <a:lnSpc>
                <a:spcPct val="150000"/>
              </a:lnSpc>
              <a:buFont typeface="Wingdings" panose="05000000000000000000" pitchFamily="2" charset="2"/>
              <a:buChar char="§"/>
            </a:pPr>
            <a:endParaRPr lang="en-IN" sz="1500" b="1" dirty="0">
              <a:latin typeface="Lora" pitchFamily="2" charset="0"/>
            </a:endParaRPr>
          </a:p>
          <a:p>
            <a:pPr marL="285750" lvl="0" indent="-285750" algn="just">
              <a:lnSpc>
                <a:spcPct val="150000"/>
              </a:lnSpc>
              <a:spcAft>
                <a:spcPts val="800"/>
              </a:spcAft>
              <a:buFont typeface="Wingdings" panose="05000000000000000000" pitchFamily="2" charset="2"/>
              <a:buChar char="§"/>
              <a:tabLst>
                <a:tab pos="457200" algn="l"/>
              </a:tabLst>
            </a:pPr>
            <a:r>
              <a:rPr lang="en-US" sz="1600" b="1" dirty="0">
                <a:latin typeface="Lora" pitchFamily="2" charset="0"/>
              </a:rPr>
              <a:t>Preparation for the modeling – test and train</a:t>
            </a:r>
            <a:endParaRPr lang="en-GB" sz="1600" b="1" dirty="0">
              <a:latin typeface="Lora" pitchFamily="2" charset="0"/>
            </a:endParaRPr>
          </a:p>
          <a:p>
            <a:pPr marL="285750" indent="-285750">
              <a:lnSpc>
                <a:spcPct val="150000"/>
              </a:lnSpc>
              <a:buFont typeface="Wingdings" panose="05000000000000000000" pitchFamily="2" charset="2"/>
              <a:buChar char="§"/>
            </a:pPr>
            <a:r>
              <a:rPr lang="en-US" sz="1600" b="1" dirty="0">
                <a:latin typeface="Lora" pitchFamily="2" charset="0"/>
              </a:rPr>
              <a:t>Modelling </a:t>
            </a:r>
            <a:endParaRPr lang="en-GB" sz="1600" b="1" dirty="0">
              <a:latin typeface="Lora" pitchFamily="2" charset="0"/>
            </a:endParaRPr>
          </a:p>
          <a:p>
            <a:pPr marL="285750" indent="-285750">
              <a:lnSpc>
                <a:spcPct val="150000"/>
              </a:lnSpc>
              <a:buFont typeface="Wingdings" panose="05000000000000000000" pitchFamily="2" charset="2"/>
              <a:buChar char="§"/>
            </a:pPr>
            <a:r>
              <a:rPr lang="en-IN" sz="1600" b="1" dirty="0">
                <a:latin typeface="Lora" pitchFamily="2" charset="0"/>
              </a:rPr>
              <a:t>Five Best Models tested </a:t>
            </a:r>
          </a:p>
          <a:p>
            <a:pPr marL="285750" indent="-285750">
              <a:lnSpc>
                <a:spcPct val="150000"/>
              </a:lnSpc>
              <a:buFont typeface="Wingdings" panose="05000000000000000000" pitchFamily="2" charset="2"/>
              <a:buChar char="§"/>
            </a:pPr>
            <a:r>
              <a:rPr lang="en-IN" sz="1600" b="1" dirty="0">
                <a:latin typeface="Lora" pitchFamily="2" charset="0"/>
              </a:rPr>
              <a:t>Evaluated the performance using different metrics </a:t>
            </a:r>
            <a:r>
              <a:rPr lang="en-GB" sz="1600" b="1" dirty="0">
                <a:latin typeface="Lora" pitchFamily="2" charset="0"/>
              </a:rPr>
              <a:t>accuracy</a:t>
            </a:r>
            <a:r>
              <a:rPr lang="en-GB" sz="1600" b="1" dirty="0"/>
              <a:t>, </a:t>
            </a:r>
            <a:r>
              <a:rPr lang="en-GB" sz="1600" b="1" dirty="0">
                <a:latin typeface="Lora" pitchFamily="2" charset="0"/>
              </a:rPr>
              <a:t>f1_score, precision, and recall.</a:t>
            </a:r>
            <a:endParaRPr lang="en-IN" sz="1600" b="1" dirty="0">
              <a:latin typeface="Lora" pitchFamily="2" charset="0"/>
            </a:endParaRPr>
          </a:p>
          <a:p>
            <a:pPr marL="285750" indent="-285750">
              <a:lnSpc>
                <a:spcPct val="150000"/>
              </a:lnSpc>
              <a:buFont typeface="Wingdings" panose="05000000000000000000" pitchFamily="2" charset="2"/>
              <a:buChar char="§"/>
            </a:pPr>
            <a:r>
              <a:rPr lang="en-IN" sz="1600" b="1" dirty="0">
                <a:latin typeface="Lora" pitchFamily="2" charset="0"/>
              </a:rPr>
              <a:t>Cross-validation of Best Model to check the accuracy</a:t>
            </a:r>
          </a:p>
          <a:p>
            <a:pPr marL="285750" indent="-285750">
              <a:lnSpc>
                <a:spcPct val="150000"/>
              </a:lnSpc>
              <a:buFont typeface="Wingdings" panose="05000000000000000000" pitchFamily="2" charset="2"/>
              <a:buChar char="§"/>
            </a:pPr>
            <a:endParaRPr lang="en-IN" sz="1600" dirty="0">
              <a:latin typeface="Lora" pitchFamily="2" charset="0"/>
              <a:cs typeface="Arial" panose="020B0604020202020204" pitchFamily="34" charset="0"/>
            </a:endParaRPr>
          </a:p>
          <a:p>
            <a:pPr>
              <a:lnSpc>
                <a:spcPct val="150000"/>
              </a:lnSpc>
            </a:pPr>
            <a:endParaRPr lang="en-GB" dirty="0"/>
          </a:p>
        </p:txBody>
      </p:sp>
    </p:spTree>
    <p:extLst>
      <p:ext uri="{BB962C8B-B14F-4D97-AF65-F5344CB8AC3E}">
        <p14:creationId xmlns:p14="http://schemas.microsoft.com/office/powerpoint/2010/main" val="3048806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BBB099C-CBDB-FE70-4DED-8C2F541B1613}"/>
              </a:ext>
            </a:extLst>
          </p:cNvPr>
          <p:cNvSpPr/>
          <p:nvPr/>
        </p:nvSpPr>
        <p:spPr>
          <a:xfrm>
            <a:off x="11029950" y="0"/>
            <a:ext cx="116205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A4DB4AC8-D1D9-D67D-EDFC-D36A92D8385F}"/>
              </a:ext>
            </a:extLst>
          </p:cNvPr>
          <p:cNvSpPr/>
          <p:nvPr/>
        </p:nvSpPr>
        <p:spPr>
          <a:xfrm>
            <a:off x="8410575" y="1771652"/>
            <a:ext cx="3200400" cy="5086348"/>
          </a:xfrm>
          <a:custGeom>
            <a:avLst/>
            <a:gdLst>
              <a:gd name="connsiteX0" fmla="*/ 1600200 w 3200400"/>
              <a:gd name="connsiteY0" fmla="*/ 0 h 5086348"/>
              <a:gd name="connsiteX1" fmla="*/ 1600200 w 3200400"/>
              <a:gd name="connsiteY1" fmla="*/ 1 h 5086348"/>
              <a:gd name="connsiteX2" fmla="*/ 3200400 w 3200400"/>
              <a:gd name="connsiteY2" fmla="*/ 1408809 h 5086348"/>
              <a:gd name="connsiteX3" fmla="*/ 3200399 w 3200400"/>
              <a:gd name="connsiteY3" fmla="*/ 4870453 h 5086348"/>
              <a:gd name="connsiteX4" fmla="*/ 3192138 w 3200400"/>
              <a:gd name="connsiteY4" fmla="*/ 5014495 h 5086348"/>
              <a:gd name="connsiteX5" fmla="*/ 3179682 w 3200400"/>
              <a:gd name="connsiteY5" fmla="*/ 5086348 h 5086348"/>
              <a:gd name="connsiteX6" fmla="*/ 20717 w 3200400"/>
              <a:gd name="connsiteY6" fmla="*/ 5086348 h 5086348"/>
              <a:gd name="connsiteX7" fmla="*/ 8261 w 3200400"/>
              <a:gd name="connsiteY7" fmla="*/ 5014495 h 5086348"/>
              <a:gd name="connsiteX8" fmla="*/ 0 w 3200400"/>
              <a:gd name="connsiteY8" fmla="*/ 4870453 h 5086348"/>
              <a:gd name="connsiteX9" fmla="*/ 0 w 3200400"/>
              <a:gd name="connsiteY9" fmla="*/ 1408809 h 5086348"/>
              <a:gd name="connsiteX10" fmla="*/ 1600200 w 3200400"/>
              <a:gd name="connsiteY10" fmla="*/ 0 h 508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00400" h="5086348">
                <a:moveTo>
                  <a:pt x="1600200" y="0"/>
                </a:moveTo>
                <a:lnTo>
                  <a:pt x="1600200" y="1"/>
                </a:lnTo>
                <a:cubicBezTo>
                  <a:pt x="2483966" y="1"/>
                  <a:pt x="3200400" y="630746"/>
                  <a:pt x="3200400" y="1408809"/>
                </a:cubicBezTo>
                <a:lnTo>
                  <a:pt x="3200399" y="4870453"/>
                </a:lnTo>
                <a:cubicBezTo>
                  <a:pt x="3200399" y="4919082"/>
                  <a:pt x="3197600" y="4967135"/>
                  <a:pt x="3192138" y="5014495"/>
                </a:cubicBezTo>
                <a:lnTo>
                  <a:pt x="3179682" y="5086348"/>
                </a:lnTo>
                <a:lnTo>
                  <a:pt x="20717" y="5086348"/>
                </a:lnTo>
                <a:lnTo>
                  <a:pt x="8261" y="5014495"/>
                </a:lnTo>
                <a:cubicBezTo>
                  <a:pt x="2798" y="4967135"/>
                  <a:pt x="0" y="4919082"/>
                  <a:pt x="0" y="4870453"/>
                </a:cubicBezTo>
                <a:lnTo>
                  <a:pt x="0" y="1408809"/>
                </a:lnTo>
                <a:cubicBezTo>
                  <a:pt x="0" y="630745"/>
                  <a:pt x="716433" y="0"/>
                  <a:pt x="1600200" y="0"/>
                </a:cubicBezTo>
                <a:close/>
              </a:path>
            </a:pathLst>
          </a:custGeom>
          <a:blipFill>
            <a:blip r:embed="rId2">
              <a:alphaModFix amt="8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Arrow: Pentagon 11">
            <a:extLst>
              <a:ext uri="{FF2B5EF4-FFF2-40B4-BE49-F238E27FC236}">
                <a16:creationId xmlns:a16="http://schemas.microsoft.com/office/drawing/2014/main" id="{49B0EB13-D3A8-747B-3B87-A3E946F59B80}"/>
              </a:ext>
            </a:extLst>
          </p:cNvPr>
          <p:cNvSpPr/>
          <p:nvPr/>
        </p:nvSpPr>
        <p:spPr>
          <a:xfrm>
            <a:off x="58723" y="171974"/>
            <a:ext cx="4057650" cy="1314452"/>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Lora" pitchFamily="2" charset="0"/>
              </a:rPr>
              <a:t>Insights</a:t>
            </a:r>
          </a:p>
        </p:txBody>
      </p:sp>
      <p:sp>
        <p:nvSpPr>
          <p:cNvPr id="14" name="TextBox 13">
            <a:extLst>
              <a:ext uri="{FF2B5EF4-FFF2-40B4-BE49-F238E27FC236}">
                <a16:creationId xmlns:a16="http://schemas.microsoft.com/office/drawing/2014/main" id="{2D481081-B5BD-D4F9-924A-4D1ED2B940D8}"/>
              </a:ext>
            </a:extLst>
          </p:cNvPr>
          <p:cNvSpPr txBox="1"/>
          <p:nvPr/>
        </p:nvSpPr>
        <p:spPr>
          <a:xfrm>
            <a:off x="492111" y="1573308"/>
            <a:ext cx="7248524" cy="4995278"/>
          </a:xfrm>
          <a:prstGeom prst="rect">
            <a:avLst/>
          </a:prstGeom>
          <a:noFill/>
        </p:spPr>
        <p:txBody>
          <a:bodyPr wrap="square">
            <a:spAutoFit/>
          </a:bodyPr>
          <a:lstStyle/>
          <a:p>
            <a:pPr marL="342900" lvl="0" indent="-342900" algn="just">
              <a:lnSpc>
                <a:spcPct val="107000"/>
              </a:lnSpc>
              <a:spcAft>
                <a:spcPts val="800"/>
              </a:spcAft>
              <a:buFont typeface="Wingdings" panose="05000000000000000000" pitchFamily="2" charset="2"/>
              <a:buChar char="§"/>
            </a:pPr>
            <a:r>
              <a:rPr lang="en-GB" sz="1400" dirty="0">
                <a:effectLst/>
                <a:latin typeface="Lora" pitchFamily="2" charset="0"/>
                <a:ea typeface="Calibri" panose="020F0502020204030204" pitchFamily="34" charset="0"/>
                <a:cs typeface="Times New Roman" panose="02020603050405020304" pitchFamily="18" charset="0"/>
              </a:rPr>
              <a:t>Correlation between variables: we can find that age, cp, and </a:t>
            </a:r>
            <a:r>
              <a:rPr lang="en-GB" sz="1400" dirty="0" err="1">
                <a:effectLst/>
                <a:latin typeface="Lora" pitchFamily="2" charset="0"/>
                <a:ea typeface="Calibri" panose="020F0502020204030204" pitchFamily="34" charset="0"/>
                <a:cs typeface="Times New Roman" panose="02020603050405020304" pitchFamily="18" charset="0"/>
              </a:rPr>
              <a:t>caa</a:t>
            </a:r>
            <a:r>
              <a:rPr lang="en-GB" sz="1400" dirty="0">
                <a:effectLst/>
                <a:latin typeface="Lora" pitchFamily="2" charset="0"/>
                <a:ea typeface="Calibri" panose="020F0502020204030204" pitchFamily="34" charset="0"/>
                <a:cs typeface="Times New Roman" panose="02020603050405020304" pitchFamily="18" charset="0"/>
              </a:rPr>
              <a:t> are strongly correlated while </a:t>
            </a:r>
            <a:r>
              <a:rPr lang="en-GB" sz="1400" dirty="0" err="1">
                <a:effectLst/>
                <a:latin typeface="Lora" pitchFamily="2" charset="0"/>
                <a:ea typeface="Calibri" panose="020F0502020204030204" pitchFamily="34" charset="0"/>
                <a:cs typeface="Times New Roman" panose="02020603050405020304" pitchFamily="18" charset="0"/>
              </a:rPr>
              <a:t>exng</a:t>
            </a:r>
            <a:r>
              <a:rPr lang="en-GB" sz="1400" dirty="0">
                <a:effectLst/>
                <a:latin typeface="Lora" pitchFamily="2" charset="0"/>
                <a:ea typeface="Calibri" panose="020F0502020204030204" pitchFamily="34" charset="0"/>
                <a:cs typeface="Times New Roman" panose="02020603050405020304" pitchFamily="18" charset="0"/>
              </a:rPr>
              <a:t> and </a:t>
            </a:r>
            <a:r>
              <a:rPr lang="en-GB" sz="1400" dirty="0" err="1">
                <a:effectLst/>
                <a:latin typeface="Lora" pitchFamily="2" charset="0"/>
                <a:ea typeface="Calibri" panose="020F0502020204030204" pitchFamily="34" charset="0"/>
                <a:cs typeface="Times New Roman" panose="02020603050405020304" pitchFamily="18" charset="0"/>
              </a:rPr>
              <a:t>slpe</a:t>
            </a:r>
            <a:r>
              <a:rPr lang="en-GB" sz="1400" dirty="0">
                <a:effectLst/>
                <a:latin typeface="Lora" pitchFamily="2" charset="0"/>
                <a:ea typeface="Calibri" panose="020F0502020204030204" pitchFamily="34" charset="0"/>
                <a:cs typeface="Times New Roman" panose="02020603050405020304" pitchFamily="18" charset="0"/>
              </a:rPr>
              <a:t> are less strongly correlated. This information can help develop a more accurate model for predicting the risk of heart attack based on the available variables.</a:t>
            </a:r>
          </a:p>
          <a:p>
            <a:pPr marL="342900" lvl="0" indent="-342900" algn="just">
              <a:lnSpc>
                <a:spcPct val="107000"/>
              </a:lnSpc>
              <a:buFont typeface="Wingdings" panose="05000000000000000000" pitchFamily="2" charset="2"/>
              <a:buChar char="§"/>
            </a:pPr>
            <a:r>
              <a:rPr lang="en-GB" sz="1400" dirty="0">
                <a:effectLst/>
                <a:latin typeface="Lora" pitchFamily="2" charset="0"/>
                <a:ea typeface="Calibri" panose="020F0502020204030204" pitchFamily="34" charset="0"/>
                <a:cs typeface="Times New Roman" panose="02020603050405020304" pitchFamily="18" charset="0"/>
              </a:rPr>
              <a:t>Age group between 55-66 has a higher prevalence of heart disease, which increases the risk of heart attacks. This finding suggests that individuals within this age range should be more aware of the risk factors associated with heart disease and take appropriate measures to prevent or manage the condition.</a:t>
            </a:r>
          </a:p>
          <a:p>
            <a:pPr marL="342900" lvl="0" indent="-342900" algn="just">
              <a:lnSpc>
                <a:spcPct val="107000"/>
              </a:lnSpc>
              <a:buFont typeface="Wingdings" panose="05000000000000000000" pitchFamily="2" charset="2"/>
              <a:buChar char="§"/>
            </a:pPr>
            <a:r>
              <a:rPr lang="en-GB" sz="1400" dirty="0">
                <a:effectLst/>
                <a:latin typeface="Lora" pitchFamily="2" charset="0"/>
                <a:ea typeface="Calibri" panose="020F0502020204030204" pitchFamily="34" charset="0"/>
                <a:cs typeface="Times New Roman" panose="02020603050405020304" pitchFamily="18" charset="0"/>
              </a:rPr>
              <a:t>Individuals with less than 50% heart diameter narrowing have a higher risk of heart disease than those with more than 50% narrowing. This finding highlights the importance of regular screenings and check-ups to detect any narrowing in the heart's blood vessels and take preventive measures before the condition worsens.</a:t>
            </a:r>
          </a:p>
          <a:p>
            <a:pPr marL="342900" lvl="0" indent="-342900" algn="just">
              <a:lnSpc>
                <a:spcPct val="107000"/>
              </a:lnSpc>
              <a:spcAft>
                <a:spcPts val="800"/>
              </a:spcAft>
              <a:buFont typeface="Wingdings" panose="05000000000000000000" pitchFamily="2" charset="2"/>
              <a:buChar char="§"/>
            </a:pPr>
            <a:r>
              <a:rPr lang="en-GB" sz="1400" dirty="0">
                <a:effectLst/>
                <a:latin typeface="Lora" pitchFamily="2" charset="0"/>
                <a:ea typeface="Calibri" panose="020F0502020204030204" pitchFamily="34" charset="0"/>
                <a:cs typeface="Times New Roman" panose="02020603050405020304" pitchFamily="18" charset="0"/>
              </a:rPr>
              <a:t>Men have a higher prevalence of heart disease than women. This gender-based difference in the prevalence of heart disease could be attributed to biological, lifestyle, or cultural factors. Further research is needed to better understand the underlying reasons for this difference.</a:t>
            </a:r>
          </a:p>
          <a:p>
            <a:pPr marL="342900" lvl="0" indent="-342900" algn="just">
              <a:spcAft>
                <a:spcPts val="800"/>
              </a:spcAft>
              <a:buFont typeface="Wingdings" panose="05000000000000000000" pitchFamily="2" charset="2"/>
              <a:buChar char="§"/>
            </a:pPr>
            <a:r>
              <a:rPr lang="en-GB" sz="1400" kern="0" dirty="0">
                <a:effectLst/>
                <a:latin typeface="Lora" pitchFamily="2" charset="0"/>
                <a:ea typeface="Calibri" panose="020F0502020204030204" pitchFamily="34" charset="0"/>
              </a:rPr>
              <a:t>People with chest pain, especially in the category of less than 50% heart diameter narrowing, may have an increased risk of heart disease</a:t>
            </a:r>
            <a:endParaRPr lang="en-GB" sz="1400" dirty="0">
              <a:effectLst/>
              <a:latin typeface="Lora" pitchFamily="2" charset="0"/>
              <a:ea typeface="Calibri" panose="020F0502020204030204" pitchFamily="34" charset="0"/>
              <a:cs typeface="Times New Roman" panose="02020603050405020304" pitchFamily="18" charset="0"/>
            </a:endParaRPr>
          </a:p>
          <a:p>
            <a:pPr marL="0" indent="0">
              <a:buNone/>
            </a:pPr>
            <a:endParaRPr lang="en-IN" sz="1400" dirty="0">
              <a:latin typeface="Lora" pitchFamily="2" charset="0"/>
            </a:endParaRPr>
          </a:p>
        </p:txBody>
      </p:sp>
    </p:spTree>
    <p:extLst>
      <p:ext uri="{BB962C8B-B14F-4D97-AF65-F5344CB8AC3E}">
        <p14:creationId xmlns:p14="http://schemas.microsoft.com/office/powerpoint/2010/main" val="2308721381"/>
      </p:ext>
    </p:extLst>
  </p:cSld>
  <p:clrMapOvr>
    <a:masterClrMapping/>
  </p:clrMapOvr>
</p:sld>
</file>

<file path=ppt/theme/theme1.xml><?xml version="1.0" encoding="utf-8"?>
<a:theme xmlns:a="http://schemas.openxmlformats.org/drawingml/2006/main" name="Office Theme">
  <a:themeElements>
    <a:clrScheme name="Custom 281">
      <a:dk1>
        <a:sysClr val="windowText" lastClr="000000"/>
      </a:dk1>
      <a:lt1>
        <a:sysClr val="window" lastClr="FFFFFF"/>
      </a:lt1>
      <a:dk2>
        <a:srgbClr val="084553"/>
      </a:dk2>
      <a:lt2>
        <a:srgbClr val="0B717D"/>
      </a:lt2>
      <a:accent1>
        <a:srgbClr val="084259"/>
      </a:accent1>
      <a:accent2>
        <a:srgbClr val="0F8AA6"/>
      </a:accent2>
      <a:accent3>
        <a:srgbClr val="0F97A6"/>
      </a:accent3>
      <a:accent4>
        <a:srgbClr val="15BFBF"/>
      </a:accent4>
      <a:accent5>
        <a:srgbClr val="12A697"/>
      </a:accent5>
      <a:accent6>
        <a:srgbClr val="04D9D9"/>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1006</Words>
  <Application>Microsoft Office PowerPoint</Application>
  <PresentationFormat>Widescreen</PresentationFormat>
  <Paragraphs>86</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Lora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Deckzi Solutions</dc:creator>
  <cp:lastModifiedBy>Swetha Joseph</cp:lastModifiedBy>
  <cp:revision>29</cp:revision>
  <dcterms:created xsi:type="dcterms:W3CDTF">2023-02-27T05:28:29Z</dcterms:created>
  <dcterms:modified xsi:type="dcterms:W3CDTF">2024-07-04T18:23:57Z</dcterms:modified>
</cp:coreProperties>
</file>